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284" r:id="rId4"/>
    <p:sldId id="285" r:id="rId5"/>
    <p:sldId id="286" r:id="rId6"/>
    <p:sldId id="287" r:id="rId7"/>
    <p:sldId id="290" r:id="rId8"/>
    <p:sldId id="288" r:id="rId9"/>
    <p:sldId id="289" r:id="rId10"/>
    <p:sldId id="283" r:id="rId11"/>
    <p:sldId id="260" r:id="rId12"/>
    <p:sldId id="267" r:id="rId13"/>
    <p:sldId id="272" r:id="rId14"/>
    <p:sldId id="264" r:id="rId15"/>
    <p:sldId id="273" r:id="rId16"/>
    <p:sldId id="276" r:id="rId17"/>
    <p:sldId id="271" r:id="rId18"/>
    <p:sldId id="278" r:id="rId19"/>
    <p:sldId id="293" r:id="rId20"/>
    <p:sldId id="270" r:id="rId21"/>
    <p:sldId id="277" r:id="rId22"/>
    <p:sldId id="279" r:id="rId23"/>
    <p:sldId id="281" r:id="rId24"/>
    <p:sldId id="280" r:id="rId25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4C749D8-27C0-4DD9-8082-22101F93149E}" type="datetimeFigureOut">
              <a:rPr lang="bs-Cyrl-BA" smtClean="0"/>
              <a:pPr/>
              <a:t>24.10.2018</a:t>
            </a:fld>
            <a:endParaRPr lang="bs-Cyrl-B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bs-Cyrl-BA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5DB3812-4F9C-4B41-B3F3-19754633CBFB}" type="slidenum">
              <a:rPr lang="bs-Cyrl-BA" smtClean="0"/>
              <a:pPr/>
              <a:t>‹#›</a:t>
            </a:fld>
            <a:endParaRPr lang="bs-Cyrl-B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749D8-27C0-4DD9-8082-22101F93149E}" type="datetimeFigureOut">
              <a:rPr lang="bs-Cyrl-BA" smtClean="0"/>
              <a:pPr/>
              <a:t>24.10.2018</a:t>
            </a:fld>
            <a:endParaRPr lang="bs-Cyrl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Cyrl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3812-4F9C-4B41-B3F3-19754633CBFB}" type="slidenum">
              <a:rPr lang="bs-Cyrl-BA" smtClean="0"/>
              <a:pPr/>
              <a:t>‹#›</a:t>
            </a:fld>
            <a:endParaRPr lang="bs-Cyrl-B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749D8-27C0-4DD9-8082-22101F93149E}" type="datetimeFigureOut">
              <a:rPr lang="bs-Cyrl-BA" smtClean="0"/>
              <a:pPr/>
              <a:t>24.10.2018</a:t>
            </a:fld>
            <a:endParaRPr lang="bs-Cyrl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Cyrl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3812-4F9C-4B41-B3F3-19754633CBFB}" type="slidenum">
              <a:rPr lang="bs-Cyrl-BA" smtClean="0"/>
              <a:pPr/>
              <a:t>‹#›</a:t>
            </a:fld>
            <a:endParaRPr lang="bs-Cyrl-B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4C749D8-27C0-4DD9-8082-22101F93149E}" type="datetimeFigureOut">
              <a:rPr lang="bs-Cyrl-BA" smtClean="0"/>
              <a:pPr/>
              <a:t>24.10.2018</a:t>
            </a:fld>
            <a:endParaRPr lang="bs-Cyrl-B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5DB3812-4F9C-4B41-B3F3-19754633CBFB}" type="slidenum">
              <a:rPr lang="bs-Cyrl-BA" smtClean="0"/>
              <a:pPr/>
              <a:t>‹#›</a:t>
            </a:fld>
            <a:endParaRPr lang="bs-Cyrl-B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bs-Cyrl-B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4C749D8-27C0-4DD9-8082-22101F93149E}" type="datetimeFigureOut">
              <a:rPr lang="bs-Cyrl-BA" smtClean="0"/>
              <a:pPr/>
              <a:t>24.10.2018</a:t>
            </a:fld>
            <a:endParaRPr lang="bs-Cyrl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bs-Cyrl-BA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5DB3812-4F9C-4B41-B3F3-19754633CBFB}" type="slidenum">
              <a:rPr lang="bs-Cyrl-BA" smtClean="0"/>
              <a:pPr/>
              <a:t>‹#›</a:t>
            </a:fld>
            <a:endParaRPr lang="bs-Cyrl-B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749D8-27C0-4DD9-8082-22101F93149E}" type="datetimeFigureOut">
              <a:rPr lang="bs-Cyrl-BA" smtClean="0"/>
              <a:pPr/>
              <a:t>24.10.2018</a:t>
            </a:fld>
            <a:endParaRPr lang="bs-Cyrl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Cyrl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3812-4F9C-4B41-B3F3-19754633CBFB}" type="slidenum">
              <a:rPr lang="bs-Cyrl-BA" smtClean="0"/>
              <a:pPr/>
              <a:t>‹#›</a:t>
            </a:fld>
            <a:endParaRPr lang="bs-Cyrl-B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749D8-27C0-4DD9-8082-22101F93149E}" type="datetimeFigureOut">
              <a:rPr lang="bs-Cyrl-BA" smtClean="0"/>
              <a:pPr/>
              <a:t>24.10.2018</a:t>
            </a:fld>
            <a:endParaRPr lang="bs-Cyrl-B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Cyrl-B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3812-4F9C-4B41-B3F3-19754633CBFB}" type="slidenum">
              <a:rPr lang="bs-Cyrl-BA" smtClean="0"/>
              <a:pPr/>
              <a:t>‹#›</a:t>
            </a:fld>
            <a:endParaRPr lang="bs-Cyrl-B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4C749D8-27C0-4DD9-8082-22101F93149E}" type="datetimeFigureOut">
              <a:rPr lang="bs-Cyrl-BA" smtClean="0"/>
              <a:pPr/>
              <a:t>24.10.2018</a:t>
            </a:fld>
            <a:endParaRPr lang="bs-Cyrl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5DB3812-4F9C-4B41-B3F3-19754633CBFB}" type="slidenum">
              <a:rPr lang="bs-Cyrl-BA" smtClean="0"/>
              <a:pPr/>
              <a:t>‹#›</a:t>
            </a:fld>
            <a:endParaRPr lang="bs-Cyrl-B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bs-Cyrl-B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749D8-27C0-4DD9-8082-22101F93149E}" type="datetimeFigureOut">
              <a:rPr lang="bs-Cyrl-BA" smtClean="0"/>
              <a:pPr/>
              <a:t>24.10.2018</a:t>
            </a:fld>
            <a:endParaRPr lang="bs-Cyrl-B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Cyrl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B3812-4F9C-4B41-B3F3-19754633CBFB}" type="slidenum">
              <a:rPr lang="bs-Cyrl-BA" smtClean="0"/>
              <a:pPr/>
              <a:t>‹#›</a:t>
            </a:fld>
            <a:endParaRPr lang="bs-Cyrl-B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4C749D8-27C0-4DD9-8082-22101F93149E}" type="datetimeFigureOut">
              <a:rPr lang="bs-Cyrl-BA" smtClean="0"/>
              <a:pPr/>
              <a:t>24.10.2018</a:t>
            </a:fld>
            <a:endParaRPr lang="bs-Cyrl-BA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5DB3812-4F9C-4B41-B3F3-19754633CBFB}" type="slidenum">
              <a:rPr lang="bs-Cyrl-BA" smtClean="0"/>
              <a:pPr/>
              <a:t>‹#›</a:t>
            </a:fld>
            <a:endParaRPr lang="bs-Cyrl-BA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bs-Cyrl-B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4C749D8-27C0-4DD9-8082-22101F93149E}" type="datetimeFigureOut">
              <a:rPr lang="bs-Cyrl-BA" smtClean="0"/>
              <a:pPr/>
              <a:t>24.10.2018</a:t>
            </a:fld>
            <a:endParaRPr lang="bs-Cyrl-B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5DB3812-4F9C-4B41-B3F3-19754633CBFB}" type="slidenum">
              <a:rPr lang="bs-Cyrl-BA" smtClean="0"/>
              <a:pPr/>
              <a:t>‹#›</a:t>
            </a:fld>
            <a:endParaRPr lang="bs-Cyrl-BA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bs-Cyrl-B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4C749D8-27C0-4DD9-8082-22101F93149E}" type="datetimeFigureOut">
              <a:rPr lang="bs-Cyrl-BA" smtClean="0"/>
              <a:pPr/>
              <a:t>24.10.2018</a:t>
            </a:fld>
            <a:endParaRPr lang="bs-Cyrl-B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bs-Cyrl-BA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5DB3812-4F9C-4B41-B3F3-19754633CBFB}" type="slidenum">
              <a:rPr lang="bs-Cyrl-BA" smtClean="0"/>
              <a:pPr/>
              <a:t>‹#›</a:t>
            </a:fld>
            <a:endParaRPr lang="bs-Cyrl-B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908720"/>
            <a:ext cx="6172200" cy="3096344"/>
          </a:xfrm>
        </p:spPr>
        <p:txBody>
          <a:bodyPr>
            <a:noAutofit/>
          </a:bodyPr>
          <a:lstStyle/>
          <a:p>
            <a:pPr algn="ctr"/>
            <a:r>
              <a:rPr lang="sr-Latn-RS" sz="6600" dirty="0" smtClean="0"/>
              <a:t>Uprava za policijsku obuku</a:t>
            </a:r>
            <a:endParaRPr lang="bs-Cyrl-BA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4365104"/>
            <a:ext cx="6172200" cy="2009818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endParaRPr lang="sr-Latn-RS" dirty="0" smtClean="0"/>
          </a:p>
          <a:p>
            <a:pPr algn="ctr"/>
            <a:r>
              <a:rPr lang="sr-Latn-RS" sz="3200" dirty="0" smtClean="0"/>
              <a:t>SPECIFIČNOSTI RADA SA ODRASLIMA U DOMENU POLICIJSKE OBUKE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s-Cyrl-BA" dirty="0" smtClean="0"/>
              <a:t>Motivacija</a:t>
            </a:r>
            <a:endParaRPr lang="bs-Cyrl-B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s-Cyrl-BA" dirty="0"/>
          </a:p>
        </p:txBody>
      </p:sp>
      <p:pic>
        <p:nvPicPr>
          <p:cNvPr id="5" name="Picture 2" descr="Povezana slik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0"/>
            <a:ext cx="6840760" cy="4340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POJAM MOTIVACIJE </a:t>
            </a:r>
            <a:endParaRPr lang="bs-Cyrl-B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endParaRPr lang="sr-Latn-RS" dirty="0" smtClean="0"/>
          </a:p>
          <a:p>
            <a:pPr algn="just">
              <a:buNone/>
            </a:pPr>
            <a:endParaRPr lang="bs-Cyrl-BA" dirty="0" smtClean="0"/>
          </a:p>
          <a:p>
            <a:pPr algn="just"/>
            <a:r>
              <a:rPr lang="sr-Latn-CS" b="1" i="1" dirty="0" smtClean="0"/>
              <a:t>Porijeklo termina</a:t>
            </a:r>
            <a:r>
              <a:rPr lang="sr-Latn-CS" dirty="0" smtClean="0"/>
              <a:t>: od latinskog glagola </a:t>
            </a:r>
            <a:r>
              <a:rPr lang="sr-Latn-CS" i="1" dirty="0" smtClean="0"/>
              <a:t>movere</a:t>
            </a:r>
            <a:r>
              <a:rPr lang="sr-Latn-CS" dirty="0" smtClean="0"/>
              <a:t>  – kretati se</a:t>
            </a:r>
          </a:p>
          <a:p>
            <a:pPr algn="just"/>
            <a:endParaRPr lang="bs-Cyrl-BA" dirty="0" smtClean="0"/>
          </a:p>
          <a:p>
            <a:pPr algn="just"/>
            <a:r>
              <a:rPr lang="sr-Latn-RS" dirty="0" smtClean="0"/>
              <a:t>S</a:t>
            </a:r>
            <a:r>
              <a:rPr lang="bs-Cyrl-BA" dirty="0" smtClean="0"/>
              <a:t>kup un</a:t>
            </a:r>
            <a:r>
              <a:rPr lang="sr-Latn-RS" dirty="0" smtClean="0"/>
              <a:t>utrašnjih faktora koji pokreću pojedinca na neku djelatnost, aktivnost i tako ga usmjeravaju i podstiču da ostvari neki zadati cilj.</a:t>
            </a:r>
          </a:p>
          <a:p>
            <a:pPr algn="just"/>
            <a:endParaRPr lang="sr-Latn-RS" dirty="0" smtClean="0"/>
          </a:p>
          <a:p>
            <a:pPr algn="just"/>
            <a:r>
              <a:rPr lang="en-US" b="1" dirty="0" smtClean="0"/>
              <a:t>P</a:t>
            </a:r>
            <a:r>
              <a:rPr lang="sr-Latn-RS" b="1" dirty="0" smtClean="0"/>
              <a:t>onašanje usmjereno ka cilju</a:t>
            </a:r>
            <a:endParaRPr lang="bs-Cyrl-BA" b="1" dirty="0"/>
          </a:p>
        </p:txBody>
      </p:sp>
      <p:pic>
        <p:nvPicPr>
          <p:cNvPr id="4" name="Picture 3" descr="Rezultat slika za unutrašnja i spoljašnja motivacija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980728"/>
            <a:ext cx="2448272" cy="1327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3600" b="1" i="0" u="none" strike="noStrike" kern="1200" cap="small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6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MODEL MOTIVACIJE</a:t>
            </a:r>
            <a:endParaRPr kumimoji="0" lang="hr-HR" sz="3600" b="1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3" name="Oval 55"/>
          <p:cNvSpPr>
            <a:spLocks noChangeArrowheads="1"/>
          </p:cNvSpPr>
          <p:nvPr/>
        </p:nvSpPr>
        <p:spPr bwMode="auto">
          <a:xfrm>
            <a:off x="3276600" y="2636838"/>
            <a:ext cx="2374900" cy="9874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2400" dirty="0">
                <a:latin typeface="Arial Black" pitchFamily="34" charset="0"/>
              </a:rPr>
              <a:t>POTREBE</a:t>
            </a:r>
          </a:p>
        </p:txBody>
      </p:sp>
      <p:sp>
        <p:nvSpPr>
          <p:cNvPr id="4" name="Oval 56"/>
          <p:cNvSpPr>
            <a:spLocks noChangeArrowheads="1"/>
          </p:cNvSpPr>
          <p:nvPr/>
        </p:nvSpPr>
        <p:spPr bwMode="auto">
          <a:xfrm>
            <a:off x="5292725" y="4437063"/>
            <a:ext cx="2376488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2400">
                <a:latin typeface="Arial Black" pitchFamily="34" charset="0"/>
              </a:rPr>
              <a:t>AKTIVNOSTI</a:t>
            </a:r>
          </a:p>
        </p:txBody>
      </p:sp>
      <p:sp>
        <p:nvSpPr>
          <p:cNvPr id="5" name="Oval 57"/>
          <p:cNvSpPr>
            <a:spLocks noChangeArrowheads="1"/>
          </p:cNvSpPr>
          <p:nvPr/>
        </p:nvSpPr>
        <p:spPr bwMode="auto">
          <a:xfrm>
            <a:off x="1116013" y="4437063"/>
            <a:ext cx="2592387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hr-HR" sz="2400" dirty="0">
                <a:latin typeface="Arial Black" pitchFamily="34" charset="0"/>
              </a:rPr>
              <a:t>CILJEVI</a:t>
            </a:r>
          </a:p>
        </p:txBody>
      </p:sp>
      <p:sp>
        <p:nvSpPr>
          <p:cNvPr id="6" name="Line 58"/>
          <p:cNvSpPr>
            <a:spLocks noChangeShapeType="1"/>
          </p:cNvSpPr>
          <p:nvPr/>
        </p:nvSpPr>
        <p:spPr bwMode="auto">
          <a:xfrm>
            <a:off x="5148263" y="3573463"/>
            <a:ext cx="1008062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bs-Cyrl-BA"/>
          </a:p>
        </p:txBody>
      </p:sp>
      <p:sp>
        <p:nvSpPr>
          <p:cNvPr id="7" name="Line 59"/>
          <p:cNvSpPr>
            <a:spLocks noChangeShapeType="1"/>
          </p:cNvSpPr>
          <p:nvPr/>
        </p:nvSpPr>
        <p:spPr bwMode="auto">
          <a:xfrm flipH="1">
            <a:off x="3708400" y="4941888"/>
            <a:ext cx="15843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bs-Cyrl-BA"/>
          </a:p>
        </p:txBody>
      </p:sp>
      <p:sp>
        <p:nvSpPr>
          <p:cNvPr id="8" name="Line 60"/>
          <p:cNvSpPr>
            <a:spLocks noChangeShapeType="1"/>
          </p:cNvSpPr>
          <p:nvPr/>
        </p:nvSpPr>
        <p:spPr bwMode="auto">
          <a:xfrm flipV="1">
            <a:off x="2700338" y="3500438"/>
            <a:ext cx="1008062" cy="936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bs-Cyrl-BA"/>
          </a:p>
        </p:txBody>
      </p:sp>
      <p:sp>
        <p:nvSpPr>
          <p:cNvPr id="9" name="Text Box 65"/>
          <p:cNvSpPr txBox="1">
            <a:spLocks noChangeArrowheads="1"/>
          </p:cNvSpPr>
          <p:nvPr/>
        </p:nvSpPr>
        <p:spPr bwMode="auto">
          <a:xfrm rot="2435256">
            <a:off x="5576068" y="3499108"/>
            <a:ext cx="127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hr-HR" sz="2400" dirty="0"/>
              <a:t>pokreću</a:t>
            </a:r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3492500" y="4221163"/>
            <a:ext cx="2065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hr-HR" sz="2400"/>
              <a:t>da se ostvare</a:t>
            </a:r>
          </a:p>
        </p:txBody>
      </p:sp>
      <p:sp>
        <p:nvSpPr>
          <p:cNvPr id="11" name="Text Box 67"/>
          <p:cNvSpPr txBox="1">
            <a:spLocks noChangeArrowheads="1"/>
          </p:cNvSpPr>
          <p:nvPr/>
        </p:nvSpPr>
        <p:spPr bwMode="auto">
          <a:xfrm rot="19003894">
            <a:off x="1427720" y="3488264"/>
            <a:ext cx="2035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hr-HR" sz="2400" dirty="0"/>
              <a:t>zadovoljavaju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1786210"/>
          </a:xfrm>
        </p:spPr>
        <p:txBody>
          <a:bodyPr>
            <a:normAutofit fontScale="90000"/>
          </a:bodyPr>
          <a:lstStyle/>
          <a:p>
            <a:r>
              <a:rPr lang="sr-Latn-CS" dirty="0" smtClean="0"/>
              <a:t/>
            </a:r>
            <a:br>
              <a:rPr lang="sr-Latn-CS" dirty="0" smtClean="0"/>
            </a:br>
            <a:r>
              <a:rPr lang="sr-Latn-CS" sz="4400" b="1" dirty="0" smtClean="0"/>
              <a:t>Unutrašnja i </a:t>
            </a:r>
            <a:br>
              <a:rPr lang="sr-Latn-CS" sz="4400" b="1" dirty="0" smtClean="0"/>
            </a:br>
            <a:r>
              <a:rPr lang="sr-Latn-CS" sz="4400" b="1" dirty="0" smtClean="0"/>
              <a:t>spoljašnja motivacija</a:t>
            </a:r>
            <a:endParaRPr lang="bs-Cyrl-BA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348880"/>
            <a:ext cx="7467600" cy="4125072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  <a:buNone/>
            </a:pPr>
            <a:endParaRPr lang="sr-Latn-CS" b="1" i="1" dirty="0" smtClean="0">
              <a:solidFill>
                <a:srgbClr val="009900"/>
              </a:solidFill>
            </a:endParaRPr>
          </a:p>
          <a:p>
            <a:pPr algn="just">
              <a:lnSpc>
                <a:spcPct val="90000"/>
              </a:lnSpc>
            </a:pPr>
            <a:r>
              <a:rPr lang="sr-Latn-CS" sz="2800" b="1" i="1" dirty="0" smtClean="0">
                <a:solidFill>
                  <a:srgbClr val="009900"/>
                </a:solidFill>
              </a:rPr>
              <a:t>Unutrašnja (intrinzična) motivacija</a:t>
            </a:r>
            <a:r>
              <a:rPr lang="sr-Latn-CS" sz="2800" dirty="0" smtClean="0"/>
              <a:t> – izvor zadovoljstva je u izvođenju same aktivnosti</a:t>
            </a:r>
          </a:p>
          <a:p>
            <a:pPr algn="just">
              <a:lnSpc>
                <a:spcPct val="90000"/>
              </a:lnSpc>
            </a:pPr>
            <a:endParaRPr lang="sr-Latn-CS" dirty="0" smtClean="0"/>
          </a:p>
          <a:p>
            <a:pPr algn="just">
              <a:lnSpc>
                <a:spcPct val="90000"/>
              </a:lnSpc>
            </a:pPr>
            <a:r>
              <a:rPr lang="sr-Latn-CS" sz="2800" b="1" i="1" dirty="0" smtClean="0">
                <a:solidFill>
                  <a:srgbClr val="009900"/>
                </a:solidFill>
              </a:rPr>
              <a:t>Spoljašnja (ekstrinzična) motivacija</a:t>
            </a:r>
            <a:r>
              <a:rPr lang="sr-Latn-CS" sz="2800" dirty="0" smtClean="0"/>
              <a:t> – preduzeta aktivnost služi kao sredstvo za ostvarivanje nekog spoljašnjeg cilja; izvor zadovoljstva je u ishodu, a ne u samoj aktivnosti</a:t>
            </a:r>
          </a:p>
          <a:p>
            <a:pPr>
              <a:buNone/>
            </a:pPr>
            <a:endParaRPr lang="bs-Cyrl-BA" dirty="0"/>
          </a:p>
        </p:txBody>
      </p:sp>
      <p:pic>
        <p:nvPicPr>
          <p:cNvPr id="6" name="Picture 5" descr="Rezultat slika za intrinsic and extrinsic motivatio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648"/>
            <a:ext cx="3888432" cy="2520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ct val="50000"/>
              </a:spcBef>
              <a:buFontTx/>
              <a:buChar char="•"/>
            </a:pPr>
            <a:endParaRPr lang="hr-HR" b="1" dirty="0" smtClean="0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3200" b="1" dirty="0" smtClean="0">
                <a:latin typeface="Times New Roman" pitchFamily="18" charset="0"/>
              </a:rPr>
              <a:t>učenje radi znanja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3200" b="1" dirty="0" smtClean="0">
                <a:latin typeface="Times New Roman" pitchFamily="18" charset="0"/>
              </a:rPr>
              <a:t>zadovoljstvo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3200" b="1" dirty="0" smtClean="0">
                <a:latin typeface="Times New Roman" pitchFamily="18" charset="0"/>
              </a:rPr>
              <a:t>osjećaj postignuća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3200" b="1" dirty="0" smtClean="0">
                <a:latin typeface="Times New Roman" pitchFamily="18" charset="0"/>
              </a:rPr>
              <a:t>potvrđivanje kognitivnih sposobnosti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hr-HR" sz="3200" b="1" dirty="0" smtClean="0">
              <a:latin typeface="Times New Roman" pitchFamily="18" charset="0"/>
            </a:endParaRPr>
          </a:p>
          <a:p>
            <a:endParaRPr lang="bs-Cyrl-BA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4371975" y="2348880"/>
            <a:ext cx="3657600" cy="3899520"/>
          </a:xfrm>
        </p:spPr>
        <p:txBody>
          <a:bodyPr/>
          <a:lstStyle/>
          <a:p>
            <a:pPr>
              <a:buNone/>
            </a:pPr>
            <a:endParaRPr lang="sr-Latn-RS" dirty="0" smtClean="0"/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hr-HR" sz="3200" b="1" dirty="0" smtClean="0">
                <a:latin typeface="Times New Roman" pitchFamily="18" charset="0"/>
              </a:rPr>
              <a:t>ocjene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3200" b="1" dirty="0" smtClean="0">
                <a:latin typeface="Times New Roman" pitchFamily="18" charset="0"/>
              </a:rPr>
              <a:t>ugoditi nekome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3200" b="1" dirty="0" smtClean="0">
                <a:latin typeface="Times New Roman" pitchFamily="18" charset="0"/>
              </a:rPr>
              <a:t>novac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hr-HR" sz="3200" b="1" dirty="0" smtClean="0">
                <a:latin typeface="Times New Roman" pitchFamily="18" charset="0"/>
              </a:rPr>
              <a:t>napredovanje</a:t>
            </a:r>
            <a:endParaRPr lang="bs-Cyrl-BA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>
          <a:xfrm>
            <a:off x="467544" y="1412776"/>
            <a:ext cx="3657600" cy="959328"/>
          </a:xfrm>
        </p:spPr>
        <p:txBody>
          <a:bodyPr/>
          <a:lstStyle/>
          <a:p>
            <a:pPr algn="ctr"/>
            <a:endParaRPr lang="hr-HR" sz="2200" dirty="0" smtClean="0">
              <a:solidFill>
                <a:srgbClr val="00B0F0"/>
              </a:solidFill>
            </a:endParaRPr>
          </a:p>
          <a:p>
            <a:pPr algn="ctr"/>
            <a:r>
              <a:rPr lang="hr-HR" sz="2200" dirty="0" smtClean="0">
                <a:solidFill>
                  <a:srgbClr val="00B0F0"/>
                </a:solidFill>
              </a:rPr>
              <a:t>Intrinzična </a:t>
            </a:r>
          </a:p>
          <a:p>
            <a:pPr algn="ctr"/>
            <a:r>
              <a:rPr lang="hr-HR" sz="2200" dirty="0" smtClean="0">
                <a:solidFill>
                  <a:srgbClr val="00B0F0"/>
                </a:solidFill>
              </a:rPr>
              <a:t>motivacija</a:t>
            </a:r>
            <a:endParaRPr lang="en-GB" sz="2200" dirty="0" smtClean="0">
              <a:solidFill>
                <a:srgbClr val="00B0F0"/>
              </a:solidFill>
            </a:endParaRPr>
          </a:p>
          <a:p>
            <a:pPr algn="ctr"/>
            <a:endParaRPr lang="bs-Cyrl-BA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343400" y="1412776"/>
            <a:ext cx="3657600" cy="936104"/>
          </a:xfrm>
        </p:spPr>
        <p:txBody>
          <a:bodyPr/>
          <a:lstStyle/>
          <a:p>
            <a:pPr algn="ctr"/>
            <a:endParaRPr lang="hr-HR" dirty="0" smtClean="0">
              <a:solidFill>
                <a:srgbClr val="00B0F0"/>
              </a:solidFill>
            </a:endParaRPr>
          </a:p>
          <a:p>
            <a:pPr algn="ctr"/>
            <a:r>
              <a:rPr lang="hr-HR" sz="2200" dirty="0" smtClean="0">
                <a:solidFill>
                  <a:srgbClr val="00B0F0"/>
                </a:solidFill>
              </a:rPr>
              <a:t>Ekstrinzična motivacija</a:t>
            </a:r>
            <a:endParaRPr lang="en-GB" sz="2200" dirty="0" smtClean="0">
              <a:solidFill>
                <a:srgbClr val="00B0F0"/>
              </a:solidFill>
            </a:endParaRPr>
          </a:p>
          <a:p>
            <a:endParaRPr lang="bs-Cyrl-BA" dirty="0"/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2051720" y="2420888"/>
            <a:ext cx="360363" cy="431800"/>
          </a:xfrm>
          <a:prstGeom prst="downArrow">
            <a:avLst>
              <a:gd name="adj1" fmla="val 50000"/>
              <a:gd name="adj2" fmla="val 299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/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6156176" y="2420888"/>
            <a:ext cx="360363" cy="431800"/>
          </a:xfrm>
          <a:prstGeom prst="downArrow">
            <a:avLst>
              <a:gd name="adj1" fmla="val 50000"/>
              <a:gd name="adj2" fmla="val 299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b="1" dirty="0" smtClean="0"/>
              <a:t>Unutrašnja i spoljašnja motivacija</a:t>
            </a:r>
            <a:endParaRPr lang="bs-Cyrl-BA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14400" y="277813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38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Efekti spoljašnje i unutrašnje motivacije u učenju</a:t>
            </a:r>
            <a:endParaRPr kumimoji="0" lang="en-US" sz="38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Group 3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4478586"/>
              </p:ext>
            </p:extLst>
          </p:nvPr>
        </p:nvGraphicFramePr>
        <p:xfrm>
          <a:off x="251520" y="1988840"/>
          <a:ext cx="8496300" cy="3582670"/>
        </p:xfrm>
        <a:graphic>
          <a:graphicData uri="http://schemas.openxmlformats.org/drawingml/2006/table">
            <a:tbl>
              <a:tblPr/>
              <a:tblGrid>
                <a:gridCol w="2832100"/>
                <a:gridCol w="2832100"/>
                <a:gridCol w="2832100"/>
              </a:tblGrid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Sadržaj učenja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Ekstrinzična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Intrinzična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Trajnost pamćenja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Manja, brže se zaboravlja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Veća, sadržaji se dugo pamte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Emocionalni odnos prema sadržaju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Sadržaji neprivlačni, uče se prisiljavanjem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Sadržaji zanimljivi, usvajaju se sa zadovoljstvom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Kvalitet usvojenosti sadržaja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Površna usvojenost, slabija povezanost sadržaja, slabija primjena u praksi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C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</a:rPr>
                        <a:t>Temeljna usvojenost, sadržaji bolje povezani, lakša primjena u praksi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</a:t>
            </a:r>
            <a:r>
              <a:rPr lang="sr-Latn-RS" dirty="0" smtClean="0"/>
              <a:t>roblemi u vezi sa </a:t>
            </a:r>
            <a:r>
              <a:rPr lang="sr-Latn-RS" dirty="0" smtClean="0"/>
              <a:t>ekstrinzičnim </a:t>
            </a:r>
            <a:r>
              <a:rPr lang="sr-Latn-RS" dirty="0" smtClean="0"/>
              <a:t>motivima</a:t>
            </a:r>
            <a:endParaRPr lang="bs-Cyrl-B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pPr marL="0" indent="0">
              <a:buNone/>
            </a:pPr>
            <a:endParaRPr lang="sr-Latn-RS" dirty="0" smtClean="0"/>
          </a:p>
          <a:p>
            <a:r>
              <a:rPr lang="sr-Latn-RS" dirty="0" smtClean="0"/>
              <a:t>ekstrinzične </a:t>
            </a:r>
            <a:r>
              <a:rPr lang="sr-Latn-RS" dirty="0" smtClean="0"/>
              <a:t>nagrade ne dovode do permanentne promjene u ponašanju ili stavu</a:t>
            </a:r>
          </a:p>
          <a:p>
            <a:endParaRPr lang="sr-Latn-RS" dirty="0" smtClean="0"/>
          </a:p>
          <a:p>
            <a:r>
              <a:rPr lang="sr-Latn-RS" dirty="0" smtClean="0"/>
              <a:t>ekstrinzične </a:t>
            </a:r>
            <a:r>
              <a:rPr lang="sr-Latn-RS" dirty="0" smtClean="0"/>
              <a:t>nagrade smanjuju </a:t>
            </a:r>
            <a:r>
              <a:rPr lang="sr-Latn-RS" dirty="0" smtClean="0"/>
              <a:t>intrinzično </a:t>
            </a:r>
            <a:r>
              <a:rPr lang="sr-Latn-RS" dirty="0" smtClean="0"/>
              <a:t>interesovanje</a:t>
            </a:r>
          </a:p>
          <a:p>
            <a:endParaRPr lang="sr-Latn-RS" dirty="0" smtClean="0"/>
          </a:p>
          <a:p>
            <a:r>
              <a:rPr lang="sr-Latn-RS" dirty="0" smtClean="0"/>
              <a:t>ekstrinzične </a:t>
            </a:r>
            <a:r>
              <a:rPr lang="sr-Latn-RS" dirty="0" smtClean="0"/>
              <a:t>nagrade uslovljavaju ponašanje polaznika</a:t>
            </a:r>
            <a:endParaRPr lang="bs-Cyrl-B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24744"/>
            <a:ext cx="11525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</a:t>
            </a:r>
            <a:r>
              <a:rPr lang="sr-Latn-RS" dirty="0" smtClean="0"/>
              <a:t>eorije motivacije</a:t>
            </a:r>
            <a:endParaRPr lang="bs-Cyrl-B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hr-HR" b="1" dirty="0" smtClean="0">
              <a:latin typeface="Arial Black" pitchFamily="34" charset="0"/>
            </a:endParaRPr>
          </a:p>
          <a:p>
            <a:r>
              <a:rPr lang="hr-HR" b="1" dirty="0" smtClean="0">
                <a:latin typeface="Arial Black" pitchFamily="34" charset="0"/>
              </a:rPr>
              <a:t>TEORIJA HIJERARHIJE POTREBA</a:t>
            </a:r>
            <a:r>
              <a:rPr lang="hr-HR" dirty="0" smtClean="0">
                <a:latin typeface="Arial Black" pitchFamily="34" charset="0"/>
              </a:rPr>
              <a:t> (Maslow)</a:t>
            </a:r>
          </a:p>
          <a:p>
            <a:endParaRPr lang="hr-HR" dirty="0" smtClean="0">
              <a:latin typeface="Arial Black" pitchFamily="34" charset="0"/>
            </a:endParaRPr>
          </a:p>
          <a:p>
            <a:endParaRPr lang="hr-HR" dirty="0" smtClean="0">
              <a:latin typeface="Arial Black" pitchFamily="34" charset="0"/>
            </a:endParaRPr>
          </a:p>
          <a:p>
            <a:r>
              <a:rPr lang="hr-HR" dirty="0" smtClean="0">
                <a:latin typeface="Arial Black" pitchFamily="34" charset="0"/>
              </a:rPr>
              <a:t>HERCBERGOVA (</a:t>
            </a:r>
            <a:r>
              <a:rPr lang="hr-HR" sz="2000" dirty="0" smtClean="0">
                <a:latin typeface="Arial Black" pitchFamily="34" charset="0"/>
              </a:rPr>
              <a:t>DVOFAKTORSKA</a:t>
            </a:r>
            <a:r>
              <a:rPr lang="hr-HR" dirty="0" smtClean="0">
                <a:latin typeface="Arial Black" pitchFamily="34" charset="0"/>
              </a:rPr>
              <a:t>) TEORIJA MOTIVACIJE</a:t>
            </a:r>
          </a:p>
          <a:p>
            <a:endParaRPr lang="hr-HR" dirty="0" smtClean="0">
              <a:latin typeface="Arial Black" pitchFamily="34" charset="0"/>
            </a:endParaRPr>
          </a:p>
          <a:p>
            <a:pPr>
              <a:buNone/>
            </a:pPr>
            <a:endParaRPr lang="hr-HR" dirty="0" smtClean="0">
              <a:latin typeface="Arial Black" pitchFamily="34" charset="0"/>
            </a:endParaRPr>
          </a:p>
          <a:p>
            <a:r>
              <a:rPr lang="hr-HR" dirty="0" smtClean="0">
                <a:latin typeface="Arial Black" pitchFamily="34" charset="0"/>
              </a:rPr>
              <a:t>HULOV MODEL MOTIVACIJE</a:t>
            </a:r>
            <a:br>
              <a:rPr lang="hr-HR" dirty="0" smtClean="0">
                <a:latin typeface="Arial Black" pitchFamily="34" charset="0"/>
              </a:rPr>
            </a:br>
            <a:endParaRPr lang="bs-Cyrl-BA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>
                <a:latin typeface="Arial Black" pitchFamily="34" charset="0"/>
              </a:rPr>
              <a:t>TEORIJA HIJERARHIJE POTREBA</a:t>
            </a:r>
            <a:r>
              <a:rPr lang="hr-HR" dirty="0" smtClean="0">
                <a:latin typeface="Arial Black" pitchFamily="34" charset="0"/>
              </a:rPr>
              <a:t> (Maslow)</a:t>
            </a:r>
            <a:br>
              <a:rPr lang="hr-HR" dirty="0" smtClean="0">
                <a:latin typeface="Arial Black" pitchFamily="34" charset="0"/>
              </a:rPr>
            </a:br>
            <a:endParaRPr lang="bs-Cyrl-B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bs-Cyrl-BA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09600" y="1828800"/>
            <a:ext cx="8229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609600" indent="-609600" algn="ctr">
              <a:lnSpc>
                <a:spcPct val="80000"/>
              </a:lnSpc>
            </a:pPr>
            <a:r>
              <a:rPr lang="pl-PL" sz="1400" b="1">
                <a:solidFill>
                  <a:schemeClr val="tx2"/>
                </a:solidFill>
              </a:rPr>
              <a:t/>
            </a:r>
            <a:br>
              <a:rPr lang="pl-PL" sz="1400" b="1">
                <a:solidFill>
                  <a:schemeClr val="tx2"/>
                </a:solidFill>
              </a:rPr>
            </a:br>
            <a:r>
              <a:rPr lang="pl-PL" sz="1400" b="1">
                <a:solidFill>
                  <a:schemeClr val="tx2"/>
                </a:solidFill>
              </a:rPr>
              <a:t> </a:t>
            </a:r>
            <a:r>
              <a:rPr lang="pl-PL" sz="1400">
                <a:solidFill>
                  <a:schemeClr val="tx2"/>
                </a:solidFill>
              </a:rPr>
              <a:t/>
            </a:r>
            <a:br>
              <a:rPr lang="pl-PL" sz="1400">
                <a:solidFill>
                  <a:schemeClr val="tx2"/>
                </a:solidFill>
              </a:rPr>
            </a:br>
            <a:r>
              <a:rPr lang="pl-PL" sz="1400" b="1">
                <a:solidFill>
                  <a:schemeClr val="tx2"/>
                </a:solidFill>
              </a:rPr>
              <a:t> </a:t>
            </a:r>
            <a:r>
              <a:rPr lang="en-US" sz="1400" dirty="0">
                <a:solidFill>
                  <a:schemeClr val="tx2"/>
                </a:solidFill>
              </a:rPr>
              <a:t/>
            </a:r>
            <a:br>
              <a:rPr lang="en-US" sz="1400" dirty="0">
                <a:solidFill>
                  <a:schemeClr val="tx2"/>
                </a:solidFill>
              </a:rPr>
            </a:br>
            <a:r>
              <a:rPr lang="en-US" sz="1400" dirty="0">
                <a:solidFill>
                  <a:schemeClr val="tx2"/>
                </a:solidFill>
              </a:rPr>
              <a:t/>
            </a:r>
            <a:br>
              <a:rPr lang="en-US" sz="1400" dirty="0">
                <a:solidFill>
                  <a:schemeClr val="tx2"/>
                </a:solidFill>
              </a:rPr>
            </a:br>
            <a:r>
              <a:rPr lang="en-US" sz="1400" dirty="0">
                <a:solidFill>
                  <a:schemeClr val="tx2"/>
                </a:solidFill>
              </a:rPr>
              <a:t/>
            </a:r>
            <a:br>
              <a:rPr lang="en-US" sz="1400" dirty="0">
                <a:solidFill>
                  <a:schemeClr val="tx2"/>
                </a:solidFill>
              </a:rPr>
            </a:br>
            <a:endParaRPr lang="en-US" sz="1400" dirty="0">
              <a:solidFill>
                <a:schemeClr val="tx2"/>
              </a:solidFill>
            </a:endParaRPr>
          </a:p>
        </p:txBody>
      </p:sp>
      <p:pic>
        <p:nvPicPr>
          <p:cNvPr id="5" name="Picture 6" descr="masl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548680"/>
            <a:ext cx="2146300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6660232" y="2132856"/>
            <a:ext cx="2076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 dirty="0">
                <a:solidFill>
                  <a:schemeClr val="tx2"/>
                </a:solidFill>
              </a:rPr>
              <a:t>Abraham Maslov</a:t>
            </a:r>
            <a:r>
              <a:rPr lang="pl-PL" dirty="0"/>
              <a:t> </a:t>
            </a:r>
            <a:endParaRPr lang="en-US" dirty="0"/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251520" y="1196752"/>
            <a:ext cx="3829050" cy="10048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pl-PL" b="1" dirty="0">
                <a:solidFill>
                  <a:schemeClr val="tx2"/>
                </a:solidFill>
              </a:rPr>
              <a:t>Maslov</a:t>
            </a:r>
            <a:r>
              <a:rPr lang="pl-PL" dirty="0">
                <a:solidFill>
                  <a:schemeClr val="tx2"/>
                </a:solidFill>
              </a:rPr>
              <a:t> smatra da postoje 5 vrsta motive koji stoje u </a:t>
            </a:r>
            <a:r>
              <a:rPr lang="pl-PL" b="1" dirty="0">
                <a:solidFill>
                  <a:schemeClr val="tx2"/>
                </a:solidFill>
              </a:rPr>
              <a:t>hijerarhijskom odnosu</a:t>
            </a:r>
            <a:r>
              <a:rPr lang="pl-PL" dirty="0">
                <a:solidFill>
                  <a:schemeClr val="tx2"/>
                </a:solidFill>
              </a:rPr>
              <a:t>.</a:t>
            </a:r>
            <a:r>
              <a:rPr lang="pl-PL" dirty="0"/>
              <a:t> </a:t>
            </a:r>
            <a:endParaRPr lang="en-US" dirty="0"/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2411760" y="2492896"/>
            <a:ext cx="361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C3300"/>
                </a:solidFill>
              </a:rPr>
              <a:t>potreba za samoaktualizacijom</a:t>
            </a:r>
            <a:r>
              <a:rPr lang="hr-HR" dirty="0">
                <a:solidFill>
                  <a:srgbClr val="CC3300"/>
                </a:solidFill>
              </a:rPr>
              <a:t> </a:t>
            </a:r>
            <a:endParaRPr lang="en-US" dirty="0">
              <a:solidFill>
                <a:srgbClr val="CC3300"/>
              </a:solidFill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2627784" y="3068960"/>
            <a:ext cx="32608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C3300"/>
                </a:solidFill>
              </a:rPr>
              <a:t>potreba za poštovanjem i </a:t>
            </a:r>
            <a:endParaRPr lang="bs-Cyrl-BA" b="1" dirty="0" smtClean="0">
              <a:solidFill>
                <a:srgbClr val="CC3300"/>
              </a:solidFill>
            </a:endParaRPr>
          </a:p>
          <a:p>
            <a:r>
              <a:rPr lang="hr-HR" b="1" dirty="0" smtClean="0">
                <a:solidFill>
                  <a:srgbClr val="CC3300"/>
                </a:solidFill>
              </a:rPr>
              <a:t>samopoštovanjem</a:t>
            </a:r>
            <a:r>
              <a:rPr lang="hr-HR" dirty="0" smtClean="0">
                <a:solidFill>
                  <a:srgbClr val="CC3300"/>
                </a:solidFill>
              </a:rPr>
              <a:t> </a:t>
            </a:r>
            <a:endParaRPr lang="en-US" dirty="0">
              <a:solidFill>
                <a:srgbClr val="CC3300"/>
              </a:solidFill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3131840" y="5373216"/>
            <a:ext cx="2190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 dirty="0">
                <a:solidFill>
                  <a:srgbClr val="CC3300"/>
                </a:solidFill>
              </a:rPr>
              <a:t>fi</a:t>
            </a:r>
            <a:r>
              <a:rPr lang="hr-HR" b="1" dirty="0">
                <a:solidFill>
                  <a:srgbClr val="CC3300"/>
                </a:solidFill>
              </a:rPr>
              <a:t>ziološke potrebe</a:t>
            </a:r>
            <a:r>
              <a:rPr lang="hr-HR" dirty="0">
                <a:solidFill>
                  <a:srgbClr val="CC3300"/>
                </a:solidFill>
              </a:rPr>
              <a:t> </a:t>
            </a:r>
            <a:endParaRPr lang="en-US" dirty="0">
              <a:solidFill>
                <a:srgbClr val="CC3300"/>
              </a:solidFill>
            </a:endParaRPr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2843808" y="4581128"/>
            <a:ext cx="268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C3300"/>
                </a:solidFill>
              </a:rPr>
              <a:t>potreba za sigurnošću</a:t>
            </a:r>
            <a:r>
              <a:rPr lang="hr-HR" dirty="0">
                <a:solidFill>
                  <a:srgbClr val="CC3300"/>
                </a:solidFill>
              </a:rPr>
              <a:t> </a:t>
            </a:r>
            <a:endParaRPr lang="en-US" dirty="0">
              <a:solidFill>
                <a:srgbClr val="CC3300"/>
              </a:solidFill>
            </a:endParaRPr>
          </a:p>
        </p:txBody>
      </p:sp>
      <p:sp>
        <p:nvSpPr>
          <p:cNvPr id="12" name="Rectangle 25"/>
          <p:cNvSpPr>
            <a:spLocks noChangeArrowheads="1"/>
          </p:cNvSpPr>
          <p:nvPr/>
        </p:nvSpPr>
        <p:spPr bwMode="auto">
          <a:xfrm>
            <a:off x="2411760" y="3861048"/>
            <a:ext cx="393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C3300"/>
                </a:solidFill>
              </a:rPr>
              <a:t>potreba za ljubavlju i pripadanjem</a:t>
            </a:r>
            <a:r>
              <a:rPr lang="hr-HR" dirty="0">
                <a:solidFill>
                  <a:srgbClr val="CC3300"/>
                </a:solidFill>
              </a:rPr>
              <a:t> </a:t>
            </a:r>
            <a:endParaRPr lang="en-US" dirty="0">
              <a:solidFill>
                <a:srgbClr val="CC3300"/>
              </a:solidFill>
            </a:endParaRPr>
          </a:p>
        </p:txBody>
      </p:sp>
      <p:sp>
        <p:nvSpPr>
          <p:cNvPr id="13" name="Rectangle 27"/>
          <p:cNvSpPr>
            <a:spLocks noChangeArrowheads="1"/>
          </p:cNvSpPr>
          <p:nvPr/>
        </p:nvSpPr>
        <p:spPr bwMode="auto">
          <a:xfrm>
            <a:off x="152400" y="6096000"/>
            <a:ext cx="88392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pl-PL" dirty="0">
                <a:solidFill>
                  <a:schemeClr val="tx2"/>
                </a:solidFill>
              </a:rPr>
              <a:t>Po nje</a:t>
            </a:r>
            <a:r>
              <a:rPr lang="en-US" dirty="0">
                <a:solidFill>
                  <a:schemeClr val="tx2"/>
                </a:solidFill>
              </a:rPr>
              <a:t>govom mi</a:t>
            </a:r>
            <a:r>
              <a:rPr lang="sr-Latn-CS" dirty="0">
                <a:solidFill>
                  <a:schemeClr val="tx2"/>
                </a:solidFill>
              </a:rPr>
              <a:t>šljenju </a:t>
            </a:r>
            <a:r>
              <a:rPr lang="pl-PL" dirty="0">
                <a:solidFill>
                  <a:schemeClr val="tx2"/>
                </a:solidFill>
              </a:rPr>
              <a:t>se neka viša potreba ne može javiti ako niža od nje nije zadovoljena.</a:t>
            </a:r>
            <a:r>
              <a:rPr lang="pl-PL" dirty="0"/>
              <a:t> </a:t>
            </a:r>
            <a:endParaRPr lang="en-US" dirty="0"/>
          </a:p>
        </p:txBody>
      </p:sp>
      <p:grpSp>
        <p:nvGrpSpPr>
          <p:cNvPr id="14" name="Group 30"/>
          <p:cNvGrpSpPr>
            <a:grpSpLocks/>
          </p:cNvGrpSpPr>
          <p:nvPr/>
        </p:nvGrpSpPr>
        <p:grpSpPr bwMode="auto">
          <a:xfrm>
            <a:off x="1547664" y="2204864"/>
            <a:ext cx="5181600" cy="3657600"/>
            <a:chOff x="48" y="1392"/>
            <a:chExt cx="3264" cy="2304"/>
          </a:xfrm>
        </p:grpSpPr>
        <p:sp>
          <p:nvSpPr>
            <p:cNvPr id="15" name="Line 11"/>
            <p:cNvSpPr>
              <a:spLocks noChangeShapeType="1"/>
            </p:cNvSpPr>
            <p:nvPr/>
          </p:nvSpPr>
          <p:spPr bwMode="auto">
            <a:xfrm flipH="1">
              <a:off x="48" y="1392"/>
              <a:ext cx="1632" cy="23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/>
            </a:p>
          </p:txBody>
        </p:sp>
        <p:sp>
          <p:nvSpPr>
            <p:cNvPr id="16" name="Line 12"/>
            <p:cNvSpPr>
              <a:spLocks noChangeShapeType="1"/>
            </p:cNvSpPr>
            <p:nvPr/>
          </p:nvSpPr>
          <p:spPr bwMode="auto">
            <a:xfrm>
              <a:off x="1680" y="1392"/>
              <a:ext cx="1632" cy="23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/>
            </a:p>
          </p:txBody>
        </p:sp>
        <p:sp>
          <p:nvSpPr>
            <p:cNvPr id="17" name="Line 13"/>
            <p:cNvSpPr>
              <a:spLocks noChangeShapeType="1"/>
            </p:cNvSpPr>
            <p:nvPr/>
          </p:nvSpPr>
          <p:spPr bwMode="auto">
            <a:xfrm>
              <a:off x="48" y="3696"/>
              <a:ext cx="32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/>
            </a:p>
          </p:txBody>
        </p:sp>
        <p:sp>
          <p:nvSpPr>
            <p:cNvPr id="18" name="Line 14"/>
            <p:cNvSpPr>
              <a:spLocks noChangeShapeType="1"/>
            </p:cNvSpPr>
            <p:nvPr/>
          </p:nvSpPr>
          <p:spPr bwMode="auto">
            <a:xfrm>
              <a:off x="1296" y="192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1008" y="2352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672" y="2784"/>
              <a:ext cx="19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/>
            </a:p>
          </p:txBody>
        </p:sp>
        <p:sp>
          <p:nvSpPr>
            <p:cNvPr id="21" name="Line 28"/>
            <p:cNvSpPr>
              <a:spLocks noChangeShapeType="1"/>
            </p:cNvSpPr>
            <p:nvPr/>
          </p:nvSpPr>
          <p:spPr bwMode="auto">
            <a:xfrm>
              <a:off x="384" y="3216"/>
              <a:ext cx="25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/>
            </a:p>
          </p:txBody>
        </p:sp>
      </p:grpSp>
      <p:cxnSp>
        <p:nvCxnSpPr>
          <p:cNvPr id="22" name="Straight Connector 21"/>
          <p:cNvCxnSpPr>
            <a:stCxn id="20" idx="1"/>
          </p:cNvCxnSpPr>
          <p:nvPr/>
        </p:nvCxnSpPr>
        <p:spPr>
          <a:xfrm>
            <a:off x="5662464" y="4414664"/>
            <a:ext cx="2653952" cy="224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164288" y="4941168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O</a:t>
            </a:r>
            <a:r>
              <a:rPr lang="bs-Cyrl-BA" b="1" dirty="0" smtClean="0"/>
              <a:t>snovne potrebe</a:t>
            </a:r>
            <a:endParaRPr lang="bs-Cyrl-BA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164288" y="3284984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V</a:t>
            </a:r>
            <a:r>
              <a:rPr lang="bs-Cyrl-BA" b="1" dirty="0" smtClean="0"/>
              <a:t>i</a:t>
            </a:r>
            <a:r>
              <a:rPr lang="sr-Latn-RS" b="1" dirty="0" smtClean="0"/>
              <a:t>še potrebe</a:t>
            </a:r>
            <a:endParaRPr lang="bs-Cyrl-B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2123728" y="836712"/>
            <a:ext cx="361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C3300"/>
                </a:solidFill>
              </a:rPr>
              <a:t>potreba za samoaktualizacijom</a:t>
            </a:r>
            <a:r>
              <a:rPr lang="hr-HR" dirty="0">
                <a:solidFill>
                  <a:srgbClr val="CC3300"/>
                </a:solidFill>
              </a:rPr>
              <a:t> </a:t>
            </a:r>
            <a:endParaRPr lang="en-US" dirty="0">
              <a:solidFill>
                <a:srgbClr val="CC3300"/>
              </a:solidFill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899592" y="1196752"/>
            <a:ext cx="59046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rgbClr val="009900"/>
                </a:solidFill>
              </a:rPr>
              <a:t>potreba da se razvijaju sopstveni potencijali, samoostvarenje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1403648" y="1988840"/>
            <a:ext cx="51085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C3300"/>
                </a:solidFill>
              </a:rPr>
              <a:t>potreba za poštovanjem i samopoštovanjem</a:t>
            </a:r>
            <a:r>
              <a:rPr lang="hr-HR" dirty="0">
                <a:solidFill>
                  <a:srgbClr val="CC3300"/>
                </a:solidFill>
              </a:rPr>
              <a:t> </a:t>
            </a:r>
            <a:endParaRPr lang="en-US" dirty="0">
              <a:solidFill>
                <a:srgbClr val="CC3300"/>
              </a:solidFill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2411760" y="5517232"/>
            <a:ext cx="2190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 dirty="0">
                <a:solidFill>
                  <a:srgbClr val="CC3300"/>
                </a:solidFill>
              </a:rPr>
              <a:t>fi</a:t>
            </a:r>
            <a:r>
              <a:rPr lang="hr-HR" b="1" dirty="0">
                <a:solidFill>
                  <a:srgbClr val="CC3300"/>
                </a:solidFill>
              </a:rPr>
              <a:t>ziološke potrebe</a:t>
            </a:r>
            <a:r>
              <a:rPr lang="hr-HR" dirty="0">
                <a:solidFill>
                  <a:srgbClr val="CC3300"/>
                </a:solidFill>
              </a:rPr>
              <a:t> </a:t>
            </a:r>
            <a:endParaRPr lang="en-US" dirty="0">
              <a:solidFill>
                <a:srgbClr val="CC3300"/>
              </a:solidFill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611560" y="5877272"/>
            <a:ext cx="59046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hr-HR" sz="1600" dirty="0" smtClean="0">
                <a:solidFill>
                  <a:srgbClr val="009900"/>
                </a:solidFill>
              </a:rPr>
              <a:t>glad</a:t>
            </a:r>
            <a:r>
              <a:rPr lang="hr-HR" sz="1600" dirty="0">
                <a:solidFill>
                  <a:srgbClr val="009900"/>
                </a:solidFill>
              </a:rPr>
              <a:t>, žeđ, </a:t>
            </a:r>
            <a:r>
              <a:rPr lang="hr-HR" sz="1600" dirty="0" smtClean="0">
                <a:solidFill>
                  <a:srgbClr val="009900"/>
                </a:solidFill>
              </a:rPr>
              <a:t>san, kiseonik, odjeća, stambeni prostor</a:t>
            </a:r>
          </a:p>
          <a:p>
            <a:r>
              <a:rPr lang="hr-HR" sz="1600" dirty="0" smtClean="0">
                <a:solidFill>
                  <a:srgbClr val="009900"/>
                </a:solidFill>
              </a:rPr>
              <a:t>(osiguran obrok, smještaj, uslovi za učenje</a:t>
            </a:r>
            <a:r>
              <a:rPr lang="pl-PL" sz="1600" dirty="0" smtClean="0">
                <a:solidFill>
                  <a:prstClr val="black"/>
                </a:solidFill>
                <a:latin typeface="Arial" charset="0"/>
              </a:rPr>
              <a:t>, </a:t>
            </a:r>
            <a:r>
              <a:rPr lang="hr-HR" sz="1600" dirty="0" smtClean="0">
                <a:solidFill>
                  <a:srgbClr val="009900"/>
                </a:solidFill>
              </a:rPr>
              <a:t>plata, uslovi rada)</a:t>
            </a:r>
            <a:endParaRPr lang="en-US" sz="1600" dirty="0">
              <a:solidFill>
                <a:srgbClr val="009900"/>
              </a:solidFill>
            </a:endParaRPr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2195736" y="4365104"/>
            <a:ext cx="2686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C3300"/>
                </a:solidFill>
              </a:rPr>
              <a:t>potreba za sigurnošću</a:t>
            </a:r>
            <a:r>
              <a:rPr lang="hr-HR" dirty="0">
                <a:solidFill>
                  <a:srgbClr val="CC3300"/>
                </a:solidFill>
              </a:rPr>
              <a:t> </a:t>
            </a:r>
            <a:endParaRPr lang="en-US" dirty="0">
              <a:solidFill>
                <a:srgbClr val="CC3300"/>
              </a:solidFill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611560" y="4797152"/>
            <a:ext cx="61926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hr-HR" sz="1600" dirty="0">
                <a:solidFill>
                  <a:srgbClr val="009900"/>
                </a:solidFill>
              </a:rPr>
              <a:t>lična sigurnost i zaštita od straha i </a:t>
            </a:r>
            <a:r>
              <a:rPr lang="hr-HR" sz="1600" dirty="0" smtClean="0">
                <a:solidFill>
                  <a:srgbClr val="009900"/>
                </a:solidFill>
              </a:rPr>
              <a:t>neizvjesnosti</a:t>
            </a:r>
          </a:p>
          <a:p>
            <a:r>
              <a:rPr lang="hr-HR" sz="1600" dirty="0" smtClean="0">
                <a:solidFill>
                  <a:srgbClr val="009900"/>
                </a:solidFill>
              </a:rPr>
              <a:t>(stalnost zaposlenja, zdravstvena zaštita, penziono osiguranje)</a:t>
            </a:r>
            <a:endParaRPr lang="en-US" sz="1600" dirty="0">
              <a:solidFill>
                <a:srgbClr val="009900"/>
              </a:solidFill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619672" y="3212976"/>
            <a:ext cx="3930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C3300"/>
                </a:solidFill>
              </a:rPr>
              <a:t>potreba za ljubavlju i pripadanjem</a:t>
            </a:r>
            <a:r>
              <a:rPr lang="hr-HR" dirty="0">
                <a:solidFill>
                  <a:srgbClr val="CC3300"/>
                </a:solidFill>
              </a:rPr>
              <a:t> </a:t>
            </a:r>
            <a:endParaRPr lang="en-US" dirty="0">
              <a:solidFill>
                <a:srgbClr val="CC3300"/>
              </a:solidFill>
            </a:endParaRP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2123728" y="3645024"/>
            <a:ext cx="30243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hr-HR" sz="1600" dirty="0">
                <a:solidFill>
                  <a:srgbClr val="009900"/>
                </a:solidFill>
              </a:rPr>
              <a:t>grupi </a:t>
            </a:r>
            <a:r>
              <a:rPr lang="hr-HR" sz="1600" dirty="0" smtClean="0">
                <a:solidFill>
                  <a:srgbClr val="009900"/>
                </a:solidFill>
              </a:rPr>
              <a:t>vršnjaka</a:t>
            </a:r>
            <a:r>
              <a:rPr lang="hr-HR" sz="1600" dirty="0">
                <a:solidFill>
                  <a:srgbClr val="009900"/>
                </a:solidFill>
              </a:rPr>
              <a:t>, porodici, </a:t>
            </a:r>
            <a:r>
              <a:rPr lang="hr-HR" sz="1600" dirty="0" smtClean="0">
                <a:solidFill>
                  <a:srgbClr val="009900"/>
                </a:solidFill>
              </a:rPr>
              <a:t>školi, kolektivu, timu</a:t>
            </a:r>
            <a:endParaRPr lang="en-US" sz="1600" dirty="0">
              <a:solidFill>
                <a:srgbClr val="009900"/>
              </a:solidFill>
            </a:endParaRPr>
          </a:p>
        </p:txBody>
      </p:sp>
      <p:grpSp>
        <p:nvGrpSpPr>
          <p:cNvPr id="16" name="Group 30"/>
          <p:cNvGrpSpPr>
            <a:grpSpLocks/>
          </p:cNvGrpSpPr>
          <p:nvPr/>
        </p:nvGrpSpPr>
        <p:grpSpPr bwMode="auto">
          <a:xfrm>
            <a:off x="251520" y="548680"/>
            <a:ext cx="6696744" cy="6120680"/>
            <a:chOff x="48" y="1392"/>
            <a:chExt cx="3264" cy="2304"/>
          </a:xfrm>
        </p:grpSpPr>
        <p:sp>
          <p:nvSpPr>
            <p:cNvPr id="17" name="Line 11"/>
            <p:cNvSpPr>
              <a:spLocks noChangeShapeType="1"/>
            </p:cNvSpPr>
            <p:nvPr/>
          </p:nvSpPr>
          <p:spPr bwMode="auto">
            <a:xfrm flipH="1">
              <a:off x="48" y="1392"/>
              <a:ext cx="1632" cy="23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>
                <a:solidFill>
                  <a:prstClr val="black"/>
                </a:solidFill>
              </a:endParaRPr>
            </a:p>
          </p:txBody>
        </p:sp>
        <p:sp>
          <p:nvSpPr>
            <p:cNvPr id="18" name="Line 12"/>
            <p:cNvSpPr>
              <a:spLocks noChangeShapeType="1"/>
            </p:cNvSpPr>
            <p:nvPr/>
          </p:nvSpPr>
          <p:spPr bwMode="auto">
            <a:xfrm>
              <a:off x="1680" y="1392"/>
              <a:ext cx="1632" cy="23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>
                <a:solidFill>
                  <a:prstClr val="black"/>
                </a:solidFill>
              </a:endParaRPr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auto">
            <a:xfrm>
              <a:off x="48" y="3696"/>
              <a:ext cx="32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>
                <a:solidFill>
                  <a:prstClr val="black"/>
                </a:solidFill>
              </a:endParaRPr>
            </a:p>
          </p:txBody>
        </p:sp>
        <p:sp>
          <p:nvSpPr>
            <p:cNvPr id="20" name="Line 14"/>
            <p:cNvSpPr>
              <a:spLocks noChangeShapeType="1"/>
            </p:cNvSpPr>
            <p:nvPr/>
          </p:nvSpPr>
          <p:spPr bwMode="auto">
            <a:xfrm>
              <a:off x="1296" y="192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>
                <a:solidFill>
                  <a:prstClr val="black"/>
                </a:solidFill>
              </a:endParaRPr>
            </a:p>
          </p:txBody>
        </p:sp>
        <p:sp>
          <p:nvSpPr>
            <p:cNvPr id="21" name="Line 17"/>
            <p:cNvSpPr>
              <a:spLocks noChangeShapeType="1"/>
            </p:cNvSpPr>
            <p:nvPr/>
          </p:nvSpPr>
          <p:spPr bwMode="auto">
            <a:xfrm>
              <a:off x="1008" y="2352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>
                <a:solidFill>
                  <a:prstClr val="black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672" y="2784"/>
              <a:ext cx="19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>
                <a:solidFill>
                  <a:prstClr val="black"/>
                </a:solidFill>
              </a:endParaRPr>
            </a:p>
          </p:txBody>
        </p:sp>
        <p:sp>
          <p:nvSpPr>
            <p:cNvPr id="23" name="Line 28"/>
            <p:cNvSpPr>
              <a:spLocks noChangeShapeType="1"/>
            </p:cNvSpPr>
            <p:nvPr/>
          </p:nvSpPr>
          <p:spPr bwMode="auto">
            <a:xfrm>
              <a:off x="384" y="3216"/>
              <a:ext cx="25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bs-Cyrl-BA">
                <a:solidFill>
                  <a:prstClr val="black"/>
                </a:solidFill>
              </a:endParaRPr>
            </a:p>
          </p:txBody>
        </p:sp>
      </p:grpSp>
      <p:sp>
        <p:nvSpPr>
          <p:cNvPr id="27" name="Right Brace 26"/>
          <p:cNvSpPr/>
          <p:nvPr/>
        </p:nvSpPr>
        <p:spPr>
          <a:xfrm>
            <a:off x="7164288" y="4221088"/>
            <a:ext cx="360040" cy="237626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s-Cyrl-BA">
              <a:solidFill>
                <a:prstClr val="black"/>
              </a:solidFill>
            </a:endParaRPr>
          </a:p>
        </p:txBody>
      </p:sp>
      <p:sp>
        <p:nvSpPr>
          <p:cNvPr id="28" name="Right Brace 27"/>
          <p:cNvSpPr/>
          <p:nvPr/>
        </p:nvSpPr>
        <p:spPr>
          <a:xfrm>
            <a:off x="7164288" y="548680"/>
            <a:ext cx="504056" cy="352839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s-Cyrl-BA">
              <a:solidFill>
                <a:prstClr val="black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71600" y="2420888"/>
            <a:ext cx="5904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600" dirty="0">
              <a:solidFill>
                <a:srgbClr val="0099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16200000">
            <a:off x="6947394" y="5152545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prstClr val="black"/>
                </a:solidFill>
              </a:rPr>
              <a:t>P</a:t>
            </a:r>
            <a:r>
              <a:rPr lang="sr-Latn-RS" sz="1600" b="1" dirty="0" smtClean="0">
                <a:solidFill>
                  <a:prstClr val="black"/>
                </a:solidFill>
              </a:rPr>
              <a:t>otrebe </a:t>
            </a:r>
            <a:r>
              <a:rPr lang="sr-Latn-RS" b="1" dirty="0" smtClean="0">
                <a:solidFill>
                  <a:prstClr val="black"/>
                </a:solidFill>
              </a:rPr>
              <a:t>nižeg reda</a:t>
            </a:r>
            <a:endParaRPr lang="bs-Cyrl-BA" b="1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16200000">
            <a:off x="6983835" y="2379802"/>
            <a:ext cx="2305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P</a:t>
            </a:r>
            <a:r>
              <a:rPr lang="sr-Latn-RS" sz="1600" b="1" dirty="0" smtClean="0">
                <a:solidFill>
                  <a:prstClr val="black"/>
                </a:solidFill>
              </a:rPr>
              <a:t>otrebe višeg reda</a:t>
            </a:r>
            <a:endParaRPr lang="bs-Cyrl-BA" sz="1600" b="1" dirty="0">
              <a:solidFill>
                <a:prstClr val="black"/>
              </a:solidFill>
            </a:endParaRPr>
          </a:p>
        </p:txBody>
      </p:sp>
      <p:sp>
        <p:nvSpPr>
          <p:cNvPr id="25" name="Rectangle 19"/>
          <p:cNvSpPr>
            <a:spLocks noChangeArrowheads="1"/>
          </p:cNvSpPr>
          <p:nvPr/>
        </p:nvSpPr>
        <p:spPr bwMode="auto">
          <a:xfrm>
            <a:off x="1259632" y="2420888"/>
            <a:ext cx="52565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hr-HR" sz="1600" dirty="0">
                <a:solidFill>
                  <a:srgbClr val="009900"/>
                </a:solidFill>
              </a:rPr>
              <a:t>želja za samopouzdanjem, uspehom </a:t>
            </a:r>
            <a:r>
              <a:rPr lang="hr-HR" sz="1600" dirty="0" smtClean="0">
                <a:solidFill>
                  <a:srgbClr val="009900"/>
                </a:solidFill>
              </a:rPr>
              <a:t>i</a:t>
            </a:r>
            <a:r>
              <a:rPr lang="bs-Cyrl-BA" sz="1600" dirty="0" smtClean="0">
                <a:solidFill>
                  <a:srgbClr val="009900"/>
                </a:solidFill>
              </a:rPr>
              <a:t> </a:t>
            </a:r>
            <a:r>
              <a:rPr lang="hr-HR" sz="1600" dirty="0" smtClean="0">
                <a:solidFill>
                  <a:srgbClr val="009900"/>
                </a:solidFill>
              </a:rPr>
              <a:t>postignućem</a:t>
            </a:r>
            <a:endParaRPr lang="bs-Cyrl-BA" sz="1600" dirty="0" smtClean="0">
              <a:solidFill>
                <a:srgbClr val="009900"/>
              </a:solidFill>
            </a:endParaRPr>
          </a:p>
          <a:p>
            <a:r>
              <a:rPr lang="sr-Latn-RS" sz="1600" dirty="0" smtClean="0">
                <a:solidFill>
                  <a:srgbClr val="009900"/>
                </a:solidFill>
              </a:rPr>
              <a:t>(reputacijom, prestižom, statusom, moći, priznanjem</a:t>
            </a:r>
            <a:r>
              <a:rPr lang="hr-HR" sz="1600" dirty="0" smtClean="0">
                <a:solidFill>
                  <a:srgbClr val="009900"/>
                </a:solidFill>
              </a:rPr>
              <a:t> </a:t>
            </a:r>
            <a:endParaRPr lang="en-US" sz="1600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08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sr-Latn-RS" sz="4400" dirty="0">
                <a:solidFill>
                  <a:srgbClr val="575F6D"/>
                </a:solidFill>
              </a:rPr>
              <a:t>Karakteristike odrasle osobe u procesu obuke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marL="285750" lvl="0" indent="-285750" algn="r">
              <a:buClr>
                <a:srgbClr val="FE8637"/>
              </a:buClr>
              <a:buFontTx/>
              <a:buChar char="-"/>
            </a:pPr>
            <a:endParaRPr lang="sr-Latn-RS" dirty="0" smtClean="0">
              <a:solidFill>
                <a:srgbClr val="575F6D"/>
              </a:solidFill>
            </a:endParaRPr>
          </a:p>
          <a:p>
            <a:pPr marL="285750" lvl="0" indent="-285750" algn="r">
              <a:buClr>
                <a:srgbClr val="FE8637"/>
              </a:buClr>
              <a:buFontTx/>
              <a:buChar char="-"/>
            </a:pPr>
            <a:endParaRPr lang="sr-Latn-RS" dirty="0">
              <a:solidFill>
                <a:srgbClr val="575F6D"/>
              </a:solidFill>
            </a:endParaRPr>
          </a:p>
          <a:p>
            <a:pPr marL="285750" lvl="0" indent="-285750" algn="r">
              <a:buClr>
                <a:srgbClr val="FE8637"/>
              </a:buClr>
              <a:buFontTx/>
              <a:buChar char="-"/>
            </a:pPr>
            <a:r>
              <a:rPr lang="sr-Latn-RS" dirty="0" smtClean="0">
                <a:solidFill>
                  <a:srgbClr val="575F6D"/>
                </a:solidFill>
              </a:rPr>
              <a:t>Biljana </a:t>
            </a:r>
            <a:r>
              <a:rPr lang="sr-Latn-RS" dirty="0">
                <a:solidFill>
                  <a:srgbClr val="575F6D"/>
                </a:solidFill>
              </a:rPr>
              <a:t>Todorović, dipl. pedagog</a:t>
            </a:r>
          </a:p>
          <a:p>
            <a:pPr marL="285750" lvl="0" indent="-285750" algn="r">
              <a:buClr>
                <a:srgbClr val="FE8637"/>
              </a:buClr>
              <a:buFontTx/>
              <a:buChar char="-"/>
            </a:pPr>
            <a:r>
              <a:rPr lang="sr-Latn-RS" dirty="0">
                <a:solidFill>
                  <a:srgbClr val="575F6D"/>
                </a:solidFill>
              </a:rPr>
              <a:t>Ljiljana Mirković, dipl. psiholog</a:t>
            </a:r>
            <a:endParaRPr lang="bs-Cyrl-BA" dirty="0">
              <a:solidFill>
                <a:srgbClr val="575F6D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13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32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HERZBERGOVA (dvofaktorska) TEORIJA MOTIVACIJE</a:t>
            </a:r>
            <a:endParaRPr kumimoji="0" lang="en-US" sz="3200" b="1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graphicFrame>
        <p:nvGraphicFramePr>
          <p:cNvPr id="3" name="Group 1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2683145"/>
              </p:ext>
            </p:extLst>
          </p:nvPr>
        </p:nvGraphicFramePr>
        <p:xfrm>
          <a:off x="323850" y="1412779"/>
          <a:ext cx="8424863" cy="5273008"/>
        </p:xfrm>
        <a:graphic>
          <a:graphicData uri="http://schemas.openxmlformats.org/drawingml/2006/table">
            <a:tbl>
              <a:tblPr/>
              <a:tblGrid>
                <a:gridCol w="4175125"/>
                <a:gridCol w="4249738"/>
              </a:tblGrid>
              <a:tr h="7416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 Black" pitchFamily="34" charset="0"/>
                        </a:rPr>
                        <a:t>Motivacijski (intrinzični) faktori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 Black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 Black" pitchFamily="34" charset="0"/>
                        </a:rPr>
                        <a:t>Higijenski (ekstrinzični) faktori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 Black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0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hr-H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Postignuće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hr-H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Kvaliteta  rukovođenja</a:t>
                      </a:r>
                      <a:r>
                        <a:rPr kumimoji="0" lang="sr-Latn-R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sr-Latn-R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nadzor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hr-H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Priznanje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hr-H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Pravila službe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hr-H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Zanimljiv posao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sr-Latn-R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Uslovi rada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hr-H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Odgovornost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hr-H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Plata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80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hr-H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Napredovanje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hr-H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Odnosi s kolegama ili            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podređenima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hr-H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Lični rast i razvoj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hr-H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Sigurnost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Char char="Ø"/>
                        <a:tabLst/>
                      </a:pPr>
                      <a:r>
                        <a:rPr kumimoji="0" lang="hr-H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Status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</a:t>
            </a:r>
            <a:r>
              <a:rPr lang="sr-Latn-RS" dirty="0" smtClean="0"/>
              <a:t>ulov model motivacije</a:t>
            </a:r>
            <a:endParaRPr lang="bs-Cyrl-B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sr-Latn-RS" dirty="0" smtClean="0"/>
              <a:t>Tri stila motivacije:</a:t>
            </a:r>
          </a:p>
          <a:p>
            <a:pPr algn="just">
              <a:buNone/>
            </a:pPr>
            <a:endParaRPr lang="sr-Latn-RS" dirty="0" smtClean="0"/>
          </a:p>
          <a:p>
            <a:pPr marL="457200" indent="-457200" algn="just">
              <a:buFont typeface="Arial" pitchFamily="34" charset="0"/>
              <a:buChar char="•"/>
            </a:pPr>
            <a:r>
              <a:rPr lang="sr-Latn-RS" dirty="0" smtClean="0"/>
              <a:t>osobe </a:t>
            </a:r>
            <a:r>
              <a:rPr lang="sr-Latn-RS" dirty="0" smtClean="0">
                <a:solidFill>
                  <a:srgbClr val="FF0000"/>
                </a:solidFill>
              </a:rPr>
              <a:t>usmjerene ka cilju </a:t>
            </a:r>
            <a:r>
              <a:rPr lang="sr-Latn-RS" dirty="0" smtClean="0"/>
              <a:t>– koriste učenje  kao sredstvo da bi postigle neke za njih važne i jasne ciljeve</a:t>
            </a:r>
          </a:p>
          <a:p>
            <a:pPr marL="457200" indent="-457200" algn="just">
              <a:buFont typeface="Arial" pitchFamily="34" charset="0"/>
              <a:buChar char="•"/>
            </a:pPr>
            <a:endParaRPr lang="sr-Latn-RS" dirty="0" smtClean="0"/>
          </a:p>
          <a:p>
            <a:pPr marL="457200" indent="-457200" algn="just">
              <a:buFont typeface="Arial" pitchFamily="34" charset="0"/>
              <a:buChar char="•"/>
            </a:pPr>
            <a:r>
              <a:rPr lang="sr-Latn-RS" dirty="0" smtClean="0"/>
              <a:t>osobe </a:t>
            </a:r>
            <a:r>
              <a:rPr lang="sr-Latn-RS" dirty="0" smtClean="0">
                <a:solidFill>
                  <a:srgbClr val="FF0000"/>
                </a:solidFill>
              </a:rPr>
              <a:t>usmjerene na aktivnost</a:t>
            </a:r>
            <a:r>
              <a:rPr lang="sr-Latn-RS" dirty="0" smtClean="0"/>
              <a:t> – učešćem u procesu obuke nastoje prevazići usamljenost, dosadu (u prvom planu su kontakti sa drugima, a ne sadržaj učenja)</a:t>
            </a:r>
            <a:endParaRPr lang="sr-Latn-RS" dirty="0" smtClean="0">
              <a:solidFill>
                <a:srgbClr val="FF0000"/>
              </a:solidFill>
            </a:endParaRPr>
          </a:p>
          <a:p>
            <a:pPr marL="457200" indent="-457200" algn="just">
              <a:buFont typeface="Arial" pitchFamily="34" charset="0"/>
              <a:buChar char="•"/>
            </a:pPr>
            <a:endParaRPr lang="sr-Latn-RS" dirty="0" smtClean="0">
              <a:solidFill>
                <a:srgbClr val="FF0000"/>
              </a:solidFill>
            </a:endParaRPr>
          </a:p>
          <a:p>
            <a:pPr marL="457200" indent="-457200" algn="just">
              <a:buFont typeface="Arial" pitchFamily="34" charset="0"/>
              <a:buChar char="•"/>
            </a:pPr>
            <a:r>
              <a:rPr lang="sr-Latn-RS" dirty="0" smtClean="0"/>
              <a:t>osobe </a:t>
            </a:r>
            <a:r>
              <a:rPr lang="sr-Latn-RS" dirty="0" smtClean="0">
                <a:solidFill>
                  <a:srgbClr val="FF0000"/>
                </a:solidFill>
              </a:rPr>
              <a:t>usmjerene ka učenju</a:t>
            </a:r>
            <a:r>
              <a:rPr lang="sr-Latn-RS" dirty="0" smtClean="0"/>
              <a:t> – pronalaze zadovoljstvo u sticanju novih znanja           </a:t>
            </a:r>
            <a:endParaRPr lang="bs-Cyrl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200" dirty="0" smtClean="0">
                <a:latin typeface="Arial" charset="0"/>
              </a:rPr>
              <a:t>Kako uticati na motivaciju?</a:t>
            </a:r>
            <a:endParaRPr lang="bs-Cyrl-B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endParaRPr lang="hr-HR" dirty="0" smtClean="0"/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hr-HR" dirty="0" smtClean="0">
                <a:solidFill>
                  <a:srgbClr val="FF0000"/>
                </a:solidFill>
              </a:rPr>
              <a:t>VAŽNO</a:t>
            </a:r>
            <a:r>
              <a:rPr lang="hr-HR" dirty="0" smtClean="0"/>
              <a:t> – </a:t>
            </a:r>
            <a:r>
              <a:rPr lang="hr-HR" b="1" dirty="0" smtClean="0"/>
              <a:t>NE koristiti nagrađivanje za aktivnosti koje su zanimljive, za koje su polaznici intrinzično motivisani</a:t>
            </a: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endParaRPr lang="hr-HR" b="1" dirty="0" smtClean="0"/>
          </a:p>
          <a:p>
            <a:pPr lvl="1" algn="just">
              <a:lnSpc>
                <a:spcPct val="90000"/>
              </a:lnSpc>
            </a:pPr>
            <a:r>
              <a:rPr lang="hr-HR" sz="2200" dirty="0" smtClean="0"/>
              <a:t>Istraživanja jasno pokazuju da korištenje nagrada </a:t>
            </a:r>
            <a:r>
              <a:rPr lang="hr-HR" sz="2200" b="1" dirty="0" smtClean="0"/>
              <a:t>smanjuje intrinzičnu motivaciju!!</a:t>
            </a:r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r>
              <a:rPr lang="hr-HR" dirty="0" smtClean="0"/>
              <a:t>Međutim:</a:t>
            </a:r>
          </a:p>
          <a:p>
            <a:pPr algn="just"/>
            <a:r>
              <a:rPr lang="hr-HR" dirty="0" smtClean="0"/>
              <a:t>Većina aktivnosti tokom obuke polaznicima nije intrinzično zanimljiva</a:t>
            </a:r>
            <a:r>
              <a:rPr lang="hr-HR" b="1" dirty="0" smtClean="0"/>
              <a:t> - važno razviti kvalitetnu ekstrinzičnu motivaciju!</a:t>
            </a:r>
          </a:p>
          <a:p>
            <a:endParaRPr lang="bs-Cyrl-BA" dirty="0"/>
          </a:p>
        </p:txBody>
      </p:sp>
      <p:pic>
        <p:nvPicPr>
          <p:cNvPr id="5124" name="Picture 4" descr="C:\Users\Korisnik\AppData\Local\Microsoft\Windows\Temporary Internet Files\Content.IE5\55R1IEH0\motivation-150x15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868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Zbog toga treba: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hr-HR" b="1" dirty="0" smtClean="0"/>
              <a:t>- Pomoći polaznicima da sami postave svoje ciljeve</a:t>
            </a:r>
          </a:p>
          <a:p>
            <a:pPr algn="just">
              <a:buFontTx/>
              <a:buChar char="-"/>
            </a:pPr>
            <a:endParaRPr lang="hr-HR" dirty="0" smtClean="0"/>
          </a:p>
          <a:p>
            <a:pPr algn="just">
              <a:buNone/>
            </a:pPr>
            <a:r>
              <a:rPr lang="hr-HR" b="1" dirty="0" smtClean="0"/>
              <a:t>- Nagraditi</a:t>
            </a:r>
          </a:p>
          <a:p>
            <a:pPr lvl="2" algn="just">
              <a:spcBef>
                <a:spcPct val="50000"/>
              </a:spcBef>
            </a:pPr>
            <a:r>
              <a:rPr lang="hr-HR" sz="2200" dirty="0" smtClean="0"/>
              <a:t>Nagraditi polaznike pohvalom i dobrom ocjenom za </a:t>
            </a:r>
            <a:r>
              <a:rPr lang="hr-HR" sz="2200" u="sng" dirty="0" smtClean="0"/>
              <a:t>individualni napredak,</a:t>
            </a:r>
            <a:r>
              <a:rPr lang="hr-HR" sz="2200" dirty="0" smtClean="0"/>
              <a:t> ne samo za apsolutni učinak </a:t>
            </a:r>
          </a:p>
          <a:p>
            <a:pPr algn="just">
              <a:spcBef>
                <a:spcPct val="50000"/>
              </a:spcBef>
              <a:buFont typeface="Wingdings" pitchFamily="2" charset="2"/>
              <a:buNone/>
            </a:pPr>
            <a:r>
              <a:rPr lang="hr-HR" b="1" dirty="0" smtClean="0">
                <a:solidFill>
                  <a:srgbClr val="FF0000"/>
                </a:solidFill>
              </a:rPr>
              <a:t>Važno </a:t>
            </a:r>
            <a:r>
              <a:rPr lang="hr-HR" dirty="0" smtClean="0"/>
              <a:t>–  </a:t>
            </a:r>
            <a:r>
              <a:rPr lang="hr-HR" b="1" dirty="0" smtClean="0"/>
              <a:t>ne pohvaljivati sposobnosti polaznika, nego uloženi napor i konkretan učinak</a:t>
            </a:r>
          </a:p>
          <a:p>
            <a:pPr lvl="1" algn="just">
              <a:spcBef>
                <a:spcPct val="50000"/>
              </a:spcBef>
            </a:pPr>
            <a:r>
              <a:rPr lang="hr-HR" sz="2300" b="1" dirty="0" smtClean="0">
                <a:solidFill>
                  <a:srgbClr val="FF0000"/>
                </a:solidFill>
              </a:rPr>
              <a:t>Polaznici trebaju naučiti da svoj uspjeh pripisuju vlastitom tr</a:t>
            </a:r>
            <a:r>
              <a:rPr lang="hr-HR" sz="2200" b="1" dirty="0" smtClean="0">
                <a:solidFill>
                  <a:srgbClr val="FF0000"/>
                </a:solidFill>
              </a:rPr>
              <a:t>udu, </a:t>
            </a:r>
            <a:r>
              <a:rPr lang="hr-HR" sz="2400" b="1" dirty="0" smtClean="0">
                <a:solidFill>
                  <a:srgbClr val="FF0000"/>
                </a:solidFill>
              </a:rPr>
              <a:t>a ne sposobnostima </a:t>
            </a:r>
          </a:p>
          <a:p>
            <a:endParaRPr lang="bs-Cyrl-BA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hr-HR" b="1" dirty="0" smtClean="0"/>
              <a:t>- Davati jasne povratne informacije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hr-HR" b="1" dirty="0" smtClean="0">
              <a:solidFill>
                <a:schemeClr val="bg2"/>
              </a:solidFill>
            </a:endParaRPr>
          </a:p>
          <a:p>
            <a:pPr lvl="2" algn="just">
              <a:spcBef>
                <a:spcPct val="40000"/>
              </a:spcBef>
            </a:pPr>
            <a:r>
              <a:rPr lang="hr-HR" sz="2400" dirty="0" smtClean="0"/>
              <a:t>Povratne informacije moraju polazniku vrlo jasno reći šta je napravio dobro, a šta treba poboljšati</a:t>
            </a:r>
          </a:p>
          <a:p>
            <a:pPr lvl="2" algn="just">
              <a:spcBef>
                <a:spcPct val="40000"/>
              </a:spcBef>
            </a:pPr>
            <a:r>
              <a:rPr lang="hr-HR" sz="2400" dirty="0" smtClean="0"/>
              <a:t>Važno je da se povratne informacije daju pravovremeno i redovno – polaznici nauče pratiti vlastiti napredak</a:t>
            </a:r>
          </a:p>
          <a:p>
            <a:pPr lvl="2" algn="just">
              <a:spcBef>
                <a:spcPct val="40000"/>
              </a:spcBef>
            </a:pPr>
            <a:r>
              <a:rPr lang="hr-HR" sz="2400" dirty="0" smtClean="0"/>
              <a:t>Negativne povratne informacije ne davati same nego u kombinaciji s pozitivnima</a:t>
            </a:r>
          </a:p>
          <a:p>
            <a:endParaRPr lang="bs-Cyrl-B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764704"/>
            <a:ext cx="1537717" cy="1537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/>
              <a:t>ANDRAGOGIJA</a:t>
            </a:r>
            <a:r>
              <a:rPr lang="sr-Latn-RS" dirty="0" smtClean="0"/>
              <a:t> – osnovni pojmovi</a:t>
            </a:r>
            <a:endParaRPr lang="bs-Cyrl-B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pPr marL="0" indent="0">
              <a:buNone/>
            </a:pPr>
            <a:endParaRPr lang="sr-Latn-RS" dirty="0" smtClean="0"/>
          </a:p>
          <a:p>
            <a:r>
              <a:rPr lang="sr-Latn-RS" dirty="0" smtClean="0"/>
              <a:t>Pojam andragogije </a:t>
            </a:r>
          </a:p>
          <a:p>
            <a:pPr marL="0" indent="0">
              <a:buNone/>
            </a:pPr>
            <a:endParaRPr lang="sr-Latn-RS" dirty="0" smtClean="0"/>
          </a:p>
          <a:p>
            <a:r>
              <a:rPr lang="sr-Latn-RS" dirty="0" smtClean="0"/>
              <a:t>Odraslost</a:t>
            </a:r>
            <a:endParaRPr lang="sr-Latn-RS" dirty="0"/>
          </a:p>
          <a:p>
            <a:endParaRPr lang="sr-Latn-RS" dirty="0" smtClean="0"/>
          </a:p>
          <a:p>
            <a:r>
              <a:rPr lang="sr-Latn-RS" dirty="0" smtClean="0"/>
              <a:t>Učenje odraslih</a:t>
            </a:r>
            <a:endParaRPr lang="bs-Cyrl-BA" dirty="0"/>
          </a:p>
        </p:txBody>
      </p:sp>
      <p:pic>
        <p:nvPicPr>
          <p:cNvPr id="4098" name="Picture 2" descr="C:\Users\Korisnik\AppData\Local\Microsoft\Windows\Temporary Internet Files\Content.IE5\POX1SBO9\ttt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142" y="3284984"/>
            <a:ext cx="2673639" cy="246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Latn-RS" b="1" dirty="0"/>
              <a:t>Razlika između pedagogije i andragogije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1484784"/>
            <a:ext cx="7529264" cy="4989168"/>
          </a:xfrm>
        </p:spPr>
        <p:txBody>
          <a:bodyPr/>
          <a:lstStyle/>
          <a:p>
            <a:pPr algn="just"/>
            <a:r>
              <a:rPr lang="sr-Latn-RS" sz="2000" b="1" dirty="0" smtClean="0"/>
              <a:t>Pedagogija</a:t>
            </a:r>
            <a:r>
              <a:rPr lang="sr-Latn-RS" sz="2000" dirty="0" smtClean="0"/>
              <a:t> - nauka o obrazovanju i vaspitanju djece.</a:t>
            </a:r>
          </a:p>
          <a:p>
            <a:pPr algn="just"/>
            <a:r>
              <a:rPr lang="sr-Latn-RS" sz="2000" b="1" dirty="0" smtClean="0"/>
              <a:t>Andragogija</a:t>
            </a:r>
            <a:r>
              <a:rPr lang="sr-Latn-RS" sz="2000" dirty="0" smtClean="0"/>
              <a:t> - nauka o </a:t>
            </a:r>
            <a:r>
              <a:rPr lang="sr-Latn-RS" sz="2000" dirty="0"/>
              <a:t>obrazovanju </a:t>
            </a:r>
            <a:r>
              <a:rPr lang="sr-Latn-RS" sz="2000" dirty="0" smtClean="0"/>
              <a:t>i učenju odraslih. </a:t>
            </a:r>
          </a:p>
          <a:p>
            <a:pPr algn="just"/>
            <a:r>
              <a:rPr lang="sr-Latn-RS" sz="2000" dirty="0" smtClean="0"/>
              <a:t>Pretpostavke o polazniku/učeniku u pedagoškom i andragoškom smislu:</a:t>
            </a:r>
          </a:p>
          <a:p>
            <a:endParaRPr lang="sr-Latn-R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10622"/>
              </p:ext>
            </p:extLst>
          </p:nvPr>
        </p:nvGraphicFramePr>
        <p:xfrm>
          <a:off x="683568" y="3068960"/>
          <a:ext cx="7200801" cy="35017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2160240"/>
                <a:gridCol w="2808313"/>
              </a:tblGrid>
              <a:tr h="456051">
                <a:tc>
                  <a:txBody>
                    <a:bodyPr/>
                    <a:lstStyle/>
                    <a:p>
                      <a:pPr algn="ctr"/>
                      <a:r>
                        <a:rPr lang="sr-Latn-RS" sz="1600" dirty="0" smtClean="0"/>
                        <a:t>Pretpostavke o polazniku/učeniku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Pedagoški rad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Andragoški rad</a:t>
                      </a:r>
                      <a:endParaRPr lang="en-US" dirty="0"/>
                    </a:p>
                  </a:txBody>
                  <a:tcPr/>
                </a:tc>
              </a:tr>
              <a:tr h="456051">
                <a:tc>
                  <a:txBody>
                    <a:bodyPr/>
                    <a:lstStyle/>
                    <a:p>
                      <a:r>
                        <a:rPr lang="sr-Latn-R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Slika o sebi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zavisnost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samo-usmjerenost</a:t>
                      </a:r>
                      <a:endParaRPr lang="en-US" dirty="0"/>
                    </a:p>
                  </a:txBody>
                  <a:tcPr/>
                </a:tc>
              </a:tr>
              <a:tr h="456051">
                <a:tc>
                  <a:txBody>
                    <a:bodyPr/>
                    <a:lstStyle/>
                    <a:p>
                      <a:r>
                        <a:rPr lang="sr-Latn-R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Iskustvo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malo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bogat iskustveni spektar</a:t>
                      </a:r>
                      <a:endParaRPr lang="en-US" dirty="0"/>
                    </a:p>
                  </a:txBody>
                  <a:tcPr/>
                </a:tc>
              </a:tr>
              <a:tr h="456051">
                <a:tc>
                  <a:txBody>
                    <a:bodyPr/>
                    <a:lstStyle/>
                    <a:p>
                      <a:r>
                        <a:rPr lang="sr-Latn-R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Spremnost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bio-psihološki razvoj i socijalni pritisak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razvojni zadaci i socijalne uloge</a:t>
                      </a:r>
                      <a:endParaRPr lang="en-US" dirty="0"/>
                    </a:p>
                  </a:txBody>
                  <a:tcPr/>
                </a:tc>
              </a:tr>
              <a:tr h="456051">
                <a:tc>
                  <a:txBody>
                    <a:bodyPr/>
                    <a:lstStyle/>
                    <a:p>
                      <a:r>
                        <a:rPr lang="sr-Latn-R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Vrijeme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odložena primjena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neposredna primjena</a:t>
                      </a:r>
                      <a:endParaRPr lang="en-US" dirty="0"/>
                    </a:p>
                  </a:txBody>
                  <a:tcPr/>
                </a:tc>
              </a:tr>
              <a:tr h="456051">
                <a:tc>
                  <a:txBody>
                    <a:bodyPr/>
                    <a:lstStyle/>
                    <a:p>
                      <a:r>
                        <a:rPr lang="sr-Latn-R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Orijentacija ka učenju</a:t>
                      </a:r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usmjerenost na predmet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Latn-RS" dirty="0" smtClean="0"/>
                        <a:t>usmjerenost na problem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8995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sr-Latn-RS" sz="4400" b="1" dirty="0" smtClean="0"/>
              <a:t>Odraslost</a:t>
            </a:r>
            <a:r>
              <a:rPr lang="sr-Latn-RS" b="1" dirty="0" smtClean="0"/>
              <a:t>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9552" y="980728"/>
            <a:ext cx="7632848" cy="54932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sr-Latn-RS" dirty="0" smtClean="0"/>
          </a:p>
          <a:p>
            <a:pPr marL="0" indent="0" algn="ctr">
              <a:buNone/>
            </a:pPr>
            <a:r>
              <a:rPr lang="sr-Latn-RS" dirty="0" smtClean="0"/>
              <a:t>ODRASLOST               ZRELOST</a:t>
            </a:r>
          </a:p>
          <a:p>
            <a:pPr marL="0" indent="0" algn="ctr">
              <a:buNone/>
            </a:pPr>
            <a:endParaRPr lang="sr-Latn-RS" dirty="0"/>
          </a:p>
          <a:p>
            <a:pPr marL="0" indent="0" algn="just">
              <a:buNone/>
            </a:pPr>
            <a:r>
              <a:rPr lang="sr-Latn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Fenomen odraslosti obuhvata:</a:t>
            </a:r>
          </a:p>
          <a:p>
            <a:pPr marL="0" indent="0" algn="just">
              <a:buNone/>
            </a:pPr>
            <a:r>
              <a:rPr lang="sr-Latn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just"/>
            <a:r>
              <a:rPr lang="sr-Latn-RS" dirty="0" smtClean="0"/>
              <a:t>Psihofiziološku zrelost</a:t>
            </a:r>
          </a:p>
          <a:p>
            <a:pPr algn="just"/>
            <a:r>
              <a:rPr lang="sr-Latn-RS" dirty="0" smtClean="0"/>
              <a:t>Psihološku zrelost</a:t>
            </a:r>
          </a:p>
          <a:p>
            <a:pPr algn="just"/>
            <a:r>
              <a:rPr lang="sr-Latn-RS" dirty="0" smtClean="0"/>
              <a:t>Socijalnu zrelost</a:t>
            </a:r>
          </a:p>
          <a:p>
            <a:pPr algn="just"/>
            <a:r>
              <a:rPr lang="sr-Latn-RS" dirty="0" smtClean="0"/>
              <a:t>Profesionalnu zrelost</a:t>
            </a:r>
          </a:p>
          <a:p>
            <a:pPr marL="0" indent="0" algn="just">
              <a:buNone/>
            </a:pPr>
            <a:endParaRPr lang="sr-Latn-RS" dirty="0" smtClean="0"/>
          </a:p>
          <a:p>
            <a:pPr marL="0" indent="0" algn="just">
              <a:buNone/>
            </a:pPr>
            <a:r>
              <a:rPr lang="sr-Latn-RS" dirty="0" smtClean="0"/>
              <a:t>                                            od 20.-te do 60-te godine</a:t>
            </a:r>
          </a:p>
        </p:txBody>
      </p:sp>
      <p:sp>
        <p:nvSpPr>
          <p:cNvPr id="4" name="Left-Right Arrow 3"/>
          <p:cNvSpPr/>
          <p:nvPr/>
        </p:nvSpPr>
        <p:spPr>
          <a:xfrm>
            <a:off x="4037362" y="1504576"/>
            <a:ext cx="1031780" cy="21602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7" name="Picture 3" descr="C:\Users\Korisnik\AppData\Local\Microsoft\Windows\Temporary Internet Files\Content.IE5\CAZA2GFA\SVG_brick_man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32856"/>
            <a:ext cx="1847933" cy="302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050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Učenje u odraslom dobu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r>
              <a:rPr lang="sr-Latn-RS" dirty="0"/>
              <a:t>Pojam </a:t>
            </a:r>
            <a:r>
              <a:rPr lang="sr-Latn-RS" dirty="0" smtClean="0"/>
              <a:t>učenja</a:t>
            </a:r>
          </a:p>
          <a:p>
            <a:pPr marL="0" indent="0">
              <a:buNone/>
            </a:pPr>
            <a:endParaRPr lang="sr-Latn-RS" dirty="0"/>
          </a:p>
          <a:p>
            <a:r>
              <a:rPr lang="sr-Latn-RS" dirty="0" smtClean="0"/>
              <a:t>Pojam obrazovne potrebe</a:t>
            </a:r>
          </a:p>
          <a:p>
            <a:endParaRPr lang="sr-Latn-RS" dirty="0" smtClean="0"/>
          </a:p>
          <a:p>
            <a:r>
              <a:rPr lang="sr-Latn-RS" dirty="0" smtClean="0"/>
              <a:t>Iskustvo - ključna riječ u učenju odraslih</a:t>
            </a:r>
          </a:p>
          <a:p>
            <a:endParaRPr lang="sr-Latn-RS" dirty="0" smtClean="0"/>
          </a:p>
          <a:p>
            <a:r>
              <a:rPr lang="sr-Latn-RS" dirty="0" smtClean="0"/>
              <a:t>Stilovi učenja</a:t>
            </a:r>
          </a:p>
          <a:p>
            <a:endParaRPr lang="en-US" dirty="0"/>
          </a:p>
        </p:txBody>
      </p:sp>
      <p:pic>
        <p:nvPicPr>
          <p:cNvPr id="2050" name="Picture 2" descr="C:\Users\Korisnik\AppData\Local\Microsoft\Windows\Temporary Internet Files\Content.IE5\55R1IEH0\man-1424877_960_72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93096"/>
            <a:ext cx="3017540" cy="232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254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Autofit/>
          </a:bodyPr>
          <a:lstStyle/>
          <a:p>
            <a:pPr algn="ctr"/>
            <a:r>
              <a:rPr lang="sr-Latn-RS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Područja ili domeni učenja odraslih</a:t>
            </a:r>
            <a:endParaRPr lang="en-US" sz="3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467600" cy="1728192"/>
          </a:xfrm>
        </p:spPr>
        <p:txBody>
          <a:bodyPr>
            <a:noAutofit/>
          </a:bodyPr>
          <a:lstStyle/>
          <a:p>
            <a:r>
              <a:rPr lang="sr-Latn-RS" dirty="0"/>
              <a:t>k</a:t>
            </a:r>
            <a:r>
              <a:rPr lang="sr-Latn-RS" dirty="0" smtClean="0"/>
              <a:t>ognitivno područje</a:t>
            </a:r>
          </a:p>
          <a:p>
            <a:r>
              <a:rPr lang="sr-Latn-RS" dirty="0"/>
              <a:t>a</a:t>
            </a:r>
            <a:r>
              <a:rPr lang="sr-Latn-RS" dirty="0" smtClean="0"/>
              <a:t>fektivno područje </a:t>
            </a:r>
          </a:p>
          <a:p>
            <a:r>
              <a:rPr lang="sr-Latn-RS" dirty="0"/>
              <a:t>p</a:t>
            </a:r>
            <a:r>
              <a:rPr lang="sr-Latn-RS" dirty="0" smtClean="0"/>
              <a:t>sihomotorno područje</a:t>
            </a:r>
          </a:p>
          <a:p>
            <a:endParaRPr lang="sr-Latn-RS" dirty="0"/>
          </a:p>
          <a:p>
            <a:endParaRPr lang="sr-Latn-RS" dirty="0" smtClean="0"/>
          </a:p>
          <a:p>
            <a:pPr marL="0" indent="0">
              <a:buNone/>
            </a:pPr>
            <a:r>
              <a:rPr lang="sr-Latn-R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OBRAZOVNA POTREBA</a:t>
            </a:r>
          </a:p>
          <a:p>
            <a:pPr marL="0" indent="0">
              <a:buNone/>
            </a:pPr>
            <a:endParaRPr lang="sr-Latn-R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sr-Latn-RS" sz="2000" dirty="0"/>
              <a:t>r</a:t>
            </a:r>
            <a:r>
              <a:rPr lang="sr-Latn-RS" sz="2000" dirty="0" smtClean="0"/>
              <a:t>azlika između znanja, vještina i drugih osobina ličnosti koje se mogu razviti učenjem i potrebne su za uspješno obavljanje neke funkcije (profesionalne ili ma koje druge) te onih znanja, vještina i osobina ličnosti (stavovi, vrijednosti, navike) koje odrasla osoba već posjeduje. </a:t>
            </a:r>
            <a:endParaRPr lang="en-US" sz="2000" dirty="0"/>
          </a:p>
        </p:txBody>
      </p:sp>
      <p:pic>
        <p:nvPicPr>
          <p:cNvPr id="1045" name="Picture 21" descr="C:\Users\Korisnik\AppData\Local\Microsoft\Windows\Temporary Internet Files\Content.IE5\7IZQLBKW\cohere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96752"/>
            <a:ext cx="1926727" cy="1784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503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sr-Latn-RS" sz="3600" b="1" dirty="0" smtClean="0"/>
              <a:t>Deset faktora važnih u procesu učenja odraslih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1772816"/>
            <a:ext cx="3647256" cy="4615408"/>
          </a:xfrm>
        </p:spPr>
        <p:txBody>
          <a:bodyPr/>
          <a:lstStyle/>
          <a:p>
            <a:r>
              <a:rPr lang="sr-Latn-RS" dirty="0"/>
              <a:t>f</a:t>
            </a:r>
            <a:r>
              <a:rPr lang="sr-Latn-RS" dirty="0" smtClean="0"/>
              <a:t>aktor motivacije</a:t>
            </a:r>
          </a:p>
          <a:p>
            <a:pPr marL="0" indent="0">
              <a:buNone/>
            </a:pPr>
            <a:endParaRPr lang="sr-Latn-RS" dirty="0" smtClean="0"/>
          </a:p>
          <a:p>
            <a:r>
              <a:rPr lang="sr-Latn-RS" dirty="0"/>
              <a:t>f</a:t>
            </a:r>
            <a:r>
              <a:rPr lang="sr-Latn-RS" dirty="0" smtClean="0"/>
              <a:t>aktor kontrole</a:t>
            </a:r>
          </a:p>
          <a:p>
            <a:pPr marL="0" indent="0">
              <a:buNone/>
            </a:pPr>
            <a:endParaRPr lang="sr-Latn-RS" dirty="0" smtClean="0"/>
          </a:p>
          <a:p>
            <a:r>
              <a:rPr lang="sr-Latn-RS" dirty="0"/>
              <a:t>f</a:t>
            </a:r>
            <a:r>
              <a:rPr lang="sr-Latn-RS" dirty="0" smtClean="0"/>
              <a:t>aktor iskustva</a:t>
            </a:r>
          </a:p>
          <a:p>
            <a:pPr marL="0" indent="0">
              <a:buNone/>
            </a:pPr>
            <a:endParaRPr lang="sr-Latn-RS" dirty="0" smtClean="0"/>
          </a:p>
          <a:p>
            <a:r>
              <a:rPr lang="sr-Latn-RS" dirty="0"/>
              <a:t>f</a:t>
            </a:r>
            <a:r>
              <a:rPr lang="sr-Latn-RS" dirty="0" smtClean="0"/>
              <a:t>aktor različitosti</a:t>
            </a:r>
          </a:p>
          <a:p>
            <a:endParaRPr lang="sr-Latn-RS" dirty="0"/>
          </a:p>
          <a:p>
            <a:r>
              <a:rPr lang="sr-Latn-RS" dirty="0" smtClean="0"/>
              <a:t>faktor </a:t>
            </a:r>
            <a:r>
              <a:rPr lang="sr-Latn-RS" dirty="0"/>
              <a:t>godina</a:t>
            </a:r>
          </a:p>
          <a:p>
            <a:endParaRPr lang="sr-Latn-R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211960" y="2132856"/>
            <a:ext cx="3657600" cy="4572000"/>
          </a:xfrm>
        </p:spPr>
        <p:txBody>
          <a:bodyPr/>
          <a:lstStyle/>
          <a:p>
            <a:r>
              <a:rPr lang="sr-Latn-RS" dirty="0" smtClean="0"/>
              <a:t>faktor cilja </a:t>
            </a:r>
          </a:p>
          <a:p>
            <a:endParaRPr lang="sr-Latn-RS" dirty="0"/>
          </a:p>
          <a:p>
            <a:r>
              <a:rPr lang="sr-Latn-RS" dirty="0"/>
              <a:t>f</a:t>
            </a:r>
            <a:r>
              <a:rPr lang="sr-Latn-RS" dirty="0" smtClean="0"/>
              <a:t>aktor relevantnosti</a:t>
            </a:r>
          </a:p>
          <a:p>
            <a:endParaRPr lang="sr-Latn-RS" dirty="0"/>
          </a:p>
          <a:p>
            <a:r>
              <a:rPr lang="sr-Latn-RS" dirty="0"/>
              <a:t>f</a:t>
            </a:r>
            <a:r>
              <a:rPr lang="sr-Latn-RS" dirty="0" smtClean="0"/>
              <a:t>aktor navika</a:t>
            </a:r>
          </a:p>
          <a:p>
            <a:endParaRPr lang="sr-Latn-RS" dirty="0"/>
          </a:p>
          <a:p>
            <a:r>
              <a:rPr lang="sr-Latn-RS" dirty="0"/>
              <a:t>f</a:t>
            </a:r>
            <a:r>
              <a:rPr lang="sr-Latn-RS" dirty="0" smtClean="0"/>
              <a:t>aktor promjena</a:t>
            </a:r>
          </a:p>
          <a:p>
            <a:endParaRPr lang="sr-Latn-RS" dirty="0"/>
          </a:p>
          <a:p>
            <a:r>
              <a:rPr lang="sr-Latn-RS" dirty="0"/>
              <a:t>f</a:t>
            </a:r>
            <a:r>
              <a:rPr lang="sr-Latn-RS" dirty="0" smtClean="0"/>
              <a:t>aktor poštovanja</a:t>
            </a:r>
          </a:p>
          <a:p>
            <a:endParaRPr lang="sr-Latn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693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sr-Latn-RS" b="1" dirty="0" smtClean="0"/>
              <a:t>Mogućnosti učenja odraslih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sr-Latn-RS" dirty="0" smtClean="0"/>
              <a:t>više su vezane za zdravlje nego uz hronološku dob</a:t>
            </a:r>
          </a:p>
          <a:p>
            <a:pPr algn="just"/>
            <a:r>
              <a:rPr lang="sr-Latn-RS" dirty="0" smtClean="0"/>
              <a:t>školsko učenje – najbolje do 20/25 godine;</a:t>
            </a:r>
          </a:p>
          <a:p>
            <a:pPr algn="just"/>
            <a:r>
              <a:rPr lang="sr-Latn-RS" dirty="0" smtClean="0"/>
              <a:t>ALI do 40.-te godine nema pada u sposobnostima a od 40.-te godine sposobnosti opadaju 1% godišnje – ZANEMARIVO!</a:t>
            </a:r>
          </a:p>
          <a:p>
            <a:pPr algn="just"/>
            <a:endParaRPr lang="sr-Latn-RS" dirty="0"/>
          </a:p>
          <a:p>
            <a:pPr marL="0" indent="0" algn="just">
              <a:buNone/>
            </a:pPr>
            <a:r>
              <a:rPr lang="sr-Latn-R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učenju i podučavanju veću ulogu imaju </a:t>
            </a:r>
          </a:p>
          <a:p>
            <a:pPr marL="0" indent="0" algn="just">
              <a:buNone/>
            </a:pPr>
            <a:r>
              <a:rPr lang="sr-Latn-R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drugi faktori kao što su zdravlje</a:t>
            </a:r>
            <a:r>
              <a:rPr lang="sr-Latn-R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sr-Latn-R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mentalna</a:t>
            </a:r>
          </a:p>
          <a:p>
            <a:pPr marL="0" indent="0" algn="just">
              <a:buNone/>
            </a:pPr>
            <a:r>
              <a:rPr lang="sr-Latn-R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r>
              <a:rPr lang="sr-Latn-R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ondicija ili iskustvo nego IQ!</a:t>
            </a:r>
            <a:endParaRPr lang="en-US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C:\Users\Korisnik\AppData\Local\Microsoft\Windows\Temporary Internet Files\Content.IE5\7IZQLBKW\Higher_Order_Thinking_Skills_(HOTS)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120" y="4005064"/>
            <a:ext cx="2223515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7620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1041</TotalTime>
  <Words>969</Words>
  <Application>Microsoft Office PowerPoint</Application>
  <PresentationFormat>On-screen Show (4:3)</PresentationFormat>
  <Paragraphs>237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Oriel</vt:lpstr>
      <vt:lpstr>Uprava za policijsku obuku</vt:lpstr>
      <vt:lpstr>Karakteristike odrasle osobe u procesu obuke</vt:lpstr>
      <vt:lpstr>ANDRAGOGIJA – osnovni pojmovi</vt:lpstr>
      <vt:lpstr>Razlika između pedagogije i andragogije</vt:lpstr>
      <vt:lpstr>Odraslost </vt:lpstr>
      <vt:lpstr>Učenje u odraslom dobu</vt:lpstr>
      <vt:lpstr>Područja ili domeni učenja odraslih</vt:lpstr>
      <vt:lpstr>Deset faktora važnih u procesu učenja odraslih</vt:lpstr>
      <vt:lpstr>Mogućnosti učenja odraslih</vt:lpstr>
      <vt:lpstr>Motivacija</vt:lpstr>
      <vt:lpstr>POJAM MOTIVACIJE </vt:lpstr>
      <vt:lpstr>PowerPoint Presentation</vt:lpstr>
      <vt:lpstr> Unutrašnja i  spoljašnja motivacija</vt:lpstr>
      <vt:lpstr>Unutrašnja i spoljašnja motivacija</vt:lpstr>
      <vt:lpstr>PowerPoint Presentation</vt:lpstr>
      <vt:lpstr>Problemi u vezi sa ekstrinzičnim motivima</vt:lpstr>
      <vt:lpstr>Teorije motivacije</vt:lpstr>
      <vt:lpstr>TEORIJA HIJERARHIJE POTREBA (Maslow) </vt:lpstr>
      <vt:lpstr>PowerPoint Presentation</vt:lpstr>
      <vt:lpstr>PowerPoint Presentation</vt:lpstr>
      <vt:lpstr>Hulov model motivacije</vt:lpstr>
      <vt:lpstr>Kako uticati na motivaciju?</vt:lpstr>
      <vt:lpstr>      Zbog toga treba: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Motivacija</dc:title>
  <dc:creator>Korisnik</dc:creator>
  <cp:lastModifiedBy>Korisnik</cp:lastModifiedBy>
  <cp:revision>100</cp:revision>
  <dcterms:created xsi:type="dcterms:W3CDTF">2018-08-08T10:19:13Z</dcterms:created>
  <dcterms:modified xsi:type="dcterms:W3CDTF">2018-10-24T11:20:22Z</dcterms:modified>
</cp:coreProperties>
</file>